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59" r:id="rId5"/>
    <p:sldId id="260" r:id="rId6"/>
    <p:sldId id="261" r:id="rId7"/>
    <p:sldId id="263" r:id="rId8"/>
    <p:sldId id="262"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1" autoAdjust="0"/>
    <p:restoredTop sz="94660"/>
  </p:normalViewPr>
  <p:slideViewPr>
    <p:cSldViewPr snapToGrid="0">
      <p:cViewPr varScale="1">
        <p:scale>
          <a:sx n="59" d="100"/>
          <a:sy n="59" d="100"/>
        </p:scale>
        <p:origin x="102" y="2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8AFABC-A4D1-4E8F-9317-52DE4E22F1A7}" type="datetimeFigureOut">
              <a:rPr lang="en-NL" smtClean="0"/>
              <a:t>06/28/2024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20FAB7-D42E-40D5-8767-4EBA5DCC4720}" type="slidenum">
              <a:rPr lang="en-NL" smtClean="0"/>
              <a:t>‹#›</a:t>
            </a:fld>
            <a:endParaRPr lang="en-NL"/>
          </a:p>
        </p:txBody>
      </p:sp>
    </p:spTree>
    <p:extLst>
      <p:ext uri="{BB962C8B-B14F-4D97-AF65-F5344CB8AC3E}">
        <p14:creationId xmlns:p14="http://schemas.microsoft.com/office/powerpoint/2010/main" val="42584548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dirty="0"/>
              <a:t>2,</a:t>
            </a:r>
            <a:r>
              <a:rPr lang="en-GB" dirty="0"/>
              <a:t> Preserving the structure of the text: Tokenization should preserve the original structure of the text, such as sentence boundaries, paragraphs, and other relevant units.</a:t>
            </a:r>
            <a:endParaRPr lang="en-NL" dirty="0"/>
          </a:p>
          <a:p>
            <a:r>
              <a:rPr lang="nl-NL" dirty="0"/>
              <a:t>E</a:t>
            </a:r>
            <a:r>
              <a:rPr lang="en-NL" dirty="0" err="1"/>
              <a:t>xtra</a:t>
            </a:r>
            <a:r>
              <a:rPr lang="en-NL" dirty="0"/>
              <a:t>: </a:t>
            </a:r>
            <a:r>
              <a:rPr lang="en-GB" dirty="0"/>
              <a:t>Dealing with contractions and compound words: Tokenizers may need to handle contractions ("don't" -&gt; "do" and "not") and compound words ("New York" -&gt; "New" and "York").</a:t>
            </a:r>
            <a:endParaRPr lang="en-NL" dirty="0"/>
          </a:p>
        </p:txBody>
      </p:sp>
      <p:sp>
        <p:nvSpPr>
          <p:cNvPr id="4" name="Slide Number Placeholder 3"/>
          <p:cNvSpPr>
            <a:spLocks noGrp="1"/>
          </p:cNvSpPr>
          <p:nvPr>
            <p:ph type="sldNum" sz="quarter" idx="5"/>
          </p:nvPr>
        </p:nvSpPr>
        <p:spPr/>
        <p:txBody>
          <a:bodyPr/>
          <a:lstStyle/>
          <a:p>
            <a:fld id="{6220FAB7-D42E-40D5-8767-4EBA5DCC4720}" type="slidenum">
              <a:rPr lang="en-NL" smtClean="0"/>
              <a:t>8</a:t>
            </a:fld>
            <a:endParaRPr lang="en-NL"/>
          </a:p>
        </p:txBody>
      </p:sp>
    </p:spTree>
    <p:extLst>
      <p:ext uri="{BB962C8B-B14F-4D97-AF65-F5344CB8AC3E}">
        <p14:creationId xmlns:p14="http://schemas.microsoft.com/office/powerpoint/2010/main" val="12366120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A9ECA-D159-6450-EA8D-3CDAF296187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1E147B6A-29F0-7592-F930-176DD43BC5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DF25391B-F2BE-4C93-65A0-6C9B48FB56AD}"/>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5" name="Footer Placeholder 4">
            <a:extLst>
              <a:ext uri="{FF2B5EF4-FFF2-40B4-BE49-F238E27FC236}">
                <a16:creationId xmlns:a16="http://schemas.microsoft.com/office/drawing/2014/main" id="{6E32F1FE-5EE5-3A5A-AD31-7754EF2A123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F5BB01C-D0D1-4C4D-F0CE-D1A8A882A56C}"/>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4045056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EF327-FDDA-94CD-10D2-1502C2D28F08}"/>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DC13BAF5-25B0-F681-ED7C-570DEEDE45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01B60D24-7832-9AC0-BD41-34B4469A9E7B}"/>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5" name="Footer Placeholder 4">
            <a:extLst>
              <a:ext uri="{FF2B5EF4-FFF2-40B4-BE49-F238E27FC236}">
                <a16:creationId xmlns:a16="http://schemas.microsoft.com/office/drawing/2014/main" id="{D5835DEC-1CDC-9FBD-C9BD-94C04A2C942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6BC78CF-B7D0-AA33-6AE2-93F71B70CCC9}"/>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28959293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8119B6-A64E-2B5D-9115-17E3326735F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6FFD9F17-95C5-85F1-0174-F852EB3C46A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BA073E9-5192-DB3A-B5C0-222892C8D6EA}"/>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5" name="Footer Placeholder 4">
            <a:extLst>
              <a:ext uri="{FF2B5EF4-FFF2-40B4-BE49-F238E27FC236}">
                <a16:creationId xmlns:a16="http://schemas.microsoft.com/office/drawing/2014/main" id="{DC019863-4D40-E62B-6022-23E0447829E0}"/>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5F306146-F01B-5E8F-E189-2A67A0ED8D46}"/>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34460941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DD863-FC7E-4268-7BAC-58D989F47325}"/>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7151DEAA-6C77-3FB6-F89D-C668E81EE62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865A701-1667-00AC-B4C8-2A09EDBF34B6}"/>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5" name="Footer Placeholder 4">
            <a:extLst>
              <a:ext uri="{FF2B5EF4-FFF2-40B4-BE49-F238E27FC236}">
                <a16:creationId xmlns:a16="http://schemas.microsoft.com/office/drawing/2014/main" id="{3D9CFF65-A2CA-DA61-AF28-A04339AE5CE1}"/>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837D0E7-48B8-C28B-50AC-FFC702DAFA17}"/>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2388438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1C532-1D03-97BC-E358-2AD7319A6A8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7C122A65-08FC-6920-4B0F-864D02F2D0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031709-1204-8CCC-F9D4-EAD8A6D75A97}"/>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5" name="Footer Placeholder 4">
            <a:extLst>
              <a:ext uri="{FF2B5EF4-FFF2-40B4-BE49-F238E27FC236}">
                <a16:creationId xmlns:a16="http://schemas.microsoft.com/office/drawing/2014/main" id="{E2A79AE3-5EDA-E534-FC10-BF1482B940C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887B4975-C99A-06E6-3619-D6C8C4ABF1AE}"/>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1964743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288C8-B21A-7E2B-627B-5492935AABE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D511D362-E82E-E034-8FF9-7B2CDE617F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7FB7CFD5-37AA-8349-6803-E8C043ED16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7ED22B5D-B1FD-CCD0-54C6-929E0B26DD1E}"/>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6" name="Footer Placeholder 5">
            <a:extLst>
              <a:ext uri="{FF2B5EF4-FFF2-40B4-BE49-F238E27FC236}">
                <a16:creationId xmlns:a16="http://schemas.microsoft.com/office/drawing/2014/main" id="{02AB8BBC-BCE9-96BC-BEA8-61A77E14BA7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BD3A3C42-7A1C-9849-5355-091729B0316C}"/>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137352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F0657-E2BD-2D9A-4DFC-87E2958EBC74}"/>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DE42D0F-D892-95C1-E186-E1B7FBF39C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02A034-7C8B-AE3F-D4BE-5175B4CF0F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FEE66820-33D9-F78C-C406-534EE57AE6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E3AEE1-A35C-8664-C3B2-422C912272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9DB13E75-BE99-ACCA-606F-64445CBDA63A}"/>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8" name="Footer Placeholder 7">
            <a:extLst>
              <a:ext uri="{FF2B5EF4-FFF2-40B4-BE49-F238E27FC236}">
                <a16:creationId xmlns:a16="http://schemas.microsoft.com/office/drawing/2014/main" id="{8CD99474-9BFB-0D68-3C10-8F05366B2113}"/>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DF73F06C-4119-90FD-0048-B57818E8A53B}"/>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4961385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16B0C-ECC8-9B9C-7CA6-75237B87DA4E}"/>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B9D926CB-C29F-4E5D-23D9-840C2984CDAE}"/>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4" name="Footer Placeholder 3">
            <a:extLst>
              <a:ext uri="{FF2B5EF4-FFF2-40B4-BE49-F238E27FC236}">
                <a16:creationId xmlns:a16="http://schemas.microsoft.com/office/drawing/2014/main" id="{097D14D6-CCA2-A916-A2E5-3AE82094AC92}"/>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3E8FE85D-18CE-25E7-BF4B-DBE92B2DC532}"/>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16875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1F84-6203-B4D8-0360-ED943C448480}"/>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3" name="Footer Placeholder 2">
            <a:extLst>
              <a:ext uri="{FF2B5EF4-FFF2-40B4-BE49-F238E27FC236}">
                <a16:creationId xmlns:a16="http://schemas.microsoft.com/office/drawing/2014/main" id="{E31FCA4F-9F30-53EC-FBB3-2052802BA265}"/>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9B3B7686-C18A-F746-3C7E-99D3062417EC}"/>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2431602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204BC-4190-F661-2B9C-9B8DBB1736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220E0313-9251-0D54-1111-C4CE17E38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FE0328FA-3B41-4CEF-54FE-BC2A6E8682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58D051-4D09-0FFA-FBFE-5C961010CE0D}"/>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6" name="Footer Placeholder 5">
            <a:extLst>
              <a:ext uri="{FF2B5EF4-FFF2-40B4-BE49-F238E27FC236}">
                <a16:creationId xmlns:a16="http://schemas.microsoft.com/office/drawing/2014/main" id="{A8C4483B-26C8-2B88-09B0-274753866339}"/>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C448040E-1F62-1866-7F17-5E46F28F1B8C}"/>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8949725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814DF-6547-4ADB-3306-3BD34B11BB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35D02916-1232-3C71-AEC9-FCD86C3D47F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6652E985-0736-3A62-7FB8-57136395A8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4BD108-106D-464C-0902-D00465473967}"/>
              </a:ext>
            </a:extLst>
          </p:cNvPr>
          <p:cNvSpPr>
            <a:spLocks noGrp="1"/>
          </p:cNvSpPr>
          <p:nvPr>
            <p:ph type="dt" sz="half" idx="10"/>
          </p:nvPr>
        </p:nvSpPr>
        <p:spPr/>
        <p:txBody>
          <a:bodyPr/>
          <a:lstStyle/>
          <a:p>
            <a:fld id="{C3EA023B-3F16-4787-B1A7-DC6A559C9F6E}" type="datetimeFigureOut">
              <a:rPr lang="en-NL" smtClean="0"/>
              <a:t>06/28/2024</a:t>
            </a:fld>
            <a:endParaRPr lang="en-NL"/>
          </a:p>
        </p:txBody>
      </p:sp>
      <p:sp>
        <p:nvSpPr>
          <p:cNvPr id="6" name="Footer Placeholder 5">
            <a:extLst>
              <a:ext uri="{FF2B5EF4-FFF2-40B4-BE49-F238E27FC236}">
                <a16:creationId xmlns:a16="http://schemas.microsoft.com/office/drawing/2014/main" id="{8E724836-BE9B-E066-AE3C-F2448D2BCBA7}"/>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C1598FF0-CB31-D895-70A4-B77851F84678}"/>
              </a:ext>
            </a:extLst>
          </p:cNvPr>
          <p:cNvSpPr>
            <a:spLocks noGrp="1"/>
          </p:cNvSpPr>
          <p:nvPr>
            <p:ph type="sldNum" sz="quarter" idx="12"/>
          </p:nvPr>
        </p:nvSpPr>
        <p:spPr/>
        <p:txBody>
          <a:bodyPr/>
          <a:lstStyle/>
          <a:p>
            <a:fld id="{B63C318B-A0BB-41F1-B78F-5DDE57D032E1}" type="slidenum">
              <a:rPr lang="en-NL" smtClean="0"/>
              <a:t>‹#›</a:t>
            </a:fld>
            <a:endParaRPr lang="en-NL"/>
          </a:p>
        </p:txBody>
      </p:sp>
    </p:spTree>
    <p:extLst>
      <p:ext uri="{BB962C8B-B14F-4D97-AF65-F5344CB8AC3E}">
        <p14:creationId xmlns:p14="http://schemas.microsoft.com/office/powerpoint/2010/main" val="39329496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33CE2E-5BC4-9FFC-3487-5761678B02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5B8B235-D2CB-4F06-F58F-C794A96C31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449819D-77D0-04BC-B1DE-CEDE40E140A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EA023B-3F16-4787-B1A7-DC6A559C9F6E}" type="datetimeFigureOut">
              <a:rPr lang="en-NL" smtClean="0"/>
              <a:t>06/28/2024</a:t>
            </a:fld>
            <a:endParaRPr lang="en-NL"/>
          </a:p>
        </p:txBody>
      </p:sp>
      <p:sp>
        <p:nvSpPr>
          <p:cNvPr id="5" name="Footer Placeholder 4">
            <a:extLst>
              <a:ext uri="{FF2B5EF4-FFF2-40B4-BE49-F238E27FC236}">
                <a16:creationId xmlns:a16="http://schemas.microsoft.com/office/drawing/2014/main" id="{64922C20-771B-59AF-BB46-B7617F6294B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3C5C25D7-F7E3-4CFE-583D-A5D6D9D8C3C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3C318B-A0BB-41F1-B78F-5DDE57D032E1}" type="slidenum">
              <a:rPr lang="en-NL" smtClean="0"/>
              <a:t>‹#›</a:t>
            </a:fld>
            <a:endParaRPr lang="en-NL"/>
          </a:p>
        </p:txBody>
      </p:sp>
    </p:spTree>
    <p:extLst>
      <p:ext uri="{BB962C8B-B14F-4D97-AF65-F5344CB8AC3E}">
        <p14:creationId xmlns:p14="http://schemas.microsoft.com/office/powerpoint/2010/main" val="4072573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0513CE-C7E8-C68E-F8B3-9E5B29DB58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079A4471-1C0A-693C-EF66-227B0EA64E2C}"/>
              </a:ext>
            </a:extLst>
          </p:cNvPr>
          <p:cNvSpPr txBox="1"/>
          <p:nvPr/>
        </p:nvSpPr>
        <p:spPr>
          <a:xfrm>
            <a:off x="0" y="5657671"/>
            <a:ext cx="3295650" cy="1200329"/>
          </a:xfrm>
          <a:prstGeom prst="rect">
            <a:avLst/>
          </a:prstGeom>
          <a:noFill/>
        </p:spPr>
        <p:txBody>
          <a:bodyPr wrap="square" rtlCol="0">
            <a:spAutoFit/>
          </a:bodyPr>
          <a:lstStyle/>
          <a:p>
            <a:r>
              <a:rPr lang="en-NL" dirty="0">
                <a:solidFill>
                  <a:schemeClr val="bg1"/>
                </a:solidFill>
              </a:rPr>
              <a:t>By:</a:t>
            </a:r>
          </a:p>
          <a:p>
            <a:r>
              <a:rPr lang="en-NL" dirty="0">
                <a:solidFill>
                  <a:schemeClr val="bg1"/>
                </a:solidFill>
              </a:rPr>
              <a:t>Fernando Nuno Vieira</a:t>
            </a:r>
          </a:p>
          <a:p>
            <a:r>
              <a:rPr lang="en-NL" dirty="0">
                <a:solidFill>
                  <a:schemeClr val="bg1"/>
                </a:solidFill>
              </a:rPr>
              <a:t>Loz Rigby</a:t>
            </a:r>
          </a:p>
          <a:p>
            <a:r>
              <a:rPr lang="en-NL" dirty="0">
                <a:solidFill>
                  <a:schemeClr val="bg1"/>
                </a:solidFill>
              </a:rPr>
              <a:t>Nour Kashto</a:t>
            </a:r>
            <a:r>
              <a:rPr lang="en-NL" dirty="0"/>
              <a:t>:</a:t>
            </a:r>
          </a:p>
        </p:txBody>
      </p:sp>
    </p:spTree>
    <p:extLst>
      <p:ext uri="{BB962C8B-B14F-4D97-AF65-F5344CB8AC3E}">
        <p14:creationId xmlns:p14="http://schemas.microsoft.com/office/powerpoint/2010/main" val="1016421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62F655-F9D0-F757-0C8D-987425DC1F43}"/>
              </a:ext>
            </a:extLst>
          </p:cNvPr>
          <p:cNvSpPr txBox="1"/>
          <p:nvPr/>
        </p:nvSpPr>
        <p:spPr>
          <a:xfrm>
            <a:off x="361950" y="304800"/>
            <a:ext cx="1657349" cy="369332"/>
          </a:xfrm>
          <a:prstGeom prst="rect">
            <a:avLst/>
          </a:prstGeom>
          <a:noFill/>
        </p:spPr>
        <p:txBody>
          <a:bodyPr wrap="square" rtlCol="0">
            <a:spAutoFit/>
          </a:bodyPr>
          <a:lstStyle/>
          <a:p>
            <a:r>
              <a:rPr lang="en-NL" sz="1800" dirty="0"/>
              <a:t>Random Forest</a:t>
            </a:r>
            <a:endParaRPr lang="en-NL" dirty="0"/>
          </a:p>
        </p:txBody>
      </p:sp>
      <p:pic>
        <p:nvPicPr>
          <p:cNvPr id="5" name="Picture 4" descr="A screenshot of a graph&#10;&#10;Description automatically generated">
            <a:extLst>
              <a:ext uri="{FF2B5EF4-FFF2-40B4-BE49-F238E27FC236}">
                <a16:creationId xmlns:a16="http://schemas.microsoft.com/office/drawing/2014/main" id="{9AB08581-6B54-652D-7852-5B3A0A4F0ACD}"/>
              </a:ext>
            </a:extLst>
          </p:cNvPr>
          <p:cNvPicPr>
            <a:picLocks noChangeAspect="1"/>
          </p:cNvPicPr>
          <p:nvPr/>
        </p:nvPicPr>
        <p:blipFill>
          <a:blip r:embed="rId2"/>
          <a:stretch>
            <a:fillRect/>
          </a:stretch>
        </p:blipFill>
        <p:spPr>
          <a:xfrm>
            <a:off x="361950" y="810895"/>
            <a:ext cx="2943225" cy="1369060"/>
          </a:xfrm>
          <a:prstGeom prst="rect">
            <a:avLst/>
          </a:prstGeom>
        </p:spPr>
      </p:pic>
      <p:pic>
        <p:nvPicPr>
          <p:cNvPr id="6" name="Picture 5" descr="A graph with numbers and a blue square&#10;&#10;Description automatically generated">
            <a:extLst>
              <a:ext uri="{FF2B5EF4-FFF2-40B4-BE49-F238E27FC236}">
                <a16:creationId xmlns:a16="http://schemas.microsoft.com/office/drawing/2014/main" id="{45B99B01-C7FE-6EAC-A035-35B6DB170E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74" y="2526268"/>
            <a:ext cx="3224181" cy="2521982"/>
          </a:xfrm>
          <a:prstGeom prst="rect">
            <a:avLst/>
          </a:prstGeom>
        </p:spPr>
      </p:pic>
      <p:cxnSp>
        <p:nvCxnSpPr>
          <p:cNvPr id="8" name="Straight Connector 7">
            <a:extLst>
              <a:ext uri="{FF2B5EF4-FFF2-40B4-BE49-F238E27FC236}">
                <a16:creationId xmlns:a16="http://schemas.microsoft.com/office/drawing/2014/main" id="{920EF89A-D355-0D90-9822-52EB40BF3098}"/>
              </a:ext>
            </a:extLst>
          </p:cNvPr>
          <p:cNvCxnSpPr/>
          <p:nvPr/>
        </p:nvCxnSpPr>
        <p:spPr>
          <a:xfrm>
            <a:off x="3443255" y="0"/>
            <a:ext cx="0" cy="68580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466E78D-4DD6-DD1E-BDEC-6704B0058E05}"/>
              </a:ext>
            </a:extLst>
          </p:cNvPr>
          <p:cNvSpPr txBox="1"/>
          <p:nvPr/>
        </p:nvSpPr>
        <p:spPr>
          <a:xfrm>
            <a:off x="3857625" y="304800"/>
            <a:ext cx="7324723" cy="1569660"/>
          </a:xfrm>
          <a:prstGeom prst="rect">
            <a:avLst/>
          </a:prstGeom>
          <a:noFill/>
        </p:spPr>
        <p:txBody>
          <a:bodyPr wrap="square" rtlCol="0">
            <a:spAutoFit/>
          </a:bodyPr>
          <a:lstStyle/>
          <a:p>
            <a:r>
              <a:rPr lang="en-GB" sz="1200" kern="100" dirty="0">
                <a:effectLst/>
                <a:latin typeface="Arial" panose="020B0604020202020204" pitchFamily="34" charset="0"/>
                <a:ea typeface="Calibri" panose="020F0502020204030204" pitchFamily="34" charset="0"/>
                <a:cs typeface="Arial" panose="020B0604020202020204" pitchFamily="34" charset="0"/>
              </a:rPr>
              <a:t>Next, we experimented with using synthetic sampling.  SMOTE (Synthetic Minority Over-sampling Technique) is used to address class imbalance by generating synthetic samples for the minority classes of negative and neutral in the training data.  This resampled data is then used to train a Random Forest with balanced class weights to mitigate the effects of the imbalance</a:t>
            </a:r>
            <a:endParaRPr lang="en-NL" sz="1200" kern="100" dirty="0">
              <a:effectLst/>
              <a:latin typeface="Arial" panose="020B0604020202020204" pitchFamily="34" charset="0"/>
              <a:ea typeface="Calibri" panose="020F0502020204030204" pitchFamily="34" charset="0"/>
              <a:cs typeface="Arial" panose="020B0604020202020204" pitchFamily="34" charset="0"/>
            </a:endParaRPr>
          </a:p>
          <a:p>
            <a:r>
              <a:rPr lang="en-GB" sz="1200" kern="100" dirty="0">
                <a:effectLst/>
                <a:latin typeface="Arial" panose="020B0604020202020204" pitchFamily="34" charset="0"/>
                <a:ea typeface="Calibri" panose="020F0502020204030204" pitchFamily="34" charset="0"/>
                <a:cs typeface="Arial" panose="020B0604020202020204" pitchFamily="34" charset="0"/>
              </a:rPr>
              <a:t>Next, we experimented with using synthetic sampling.  SMOTE (Synthetic Minority Over-sampling Technique) is used to address class imbalance by generating synthetic samples for the minority classes of negative and neutral in the training data.  This resampled data is then used to train a Random Forest with balanced class weights to mitigate the effects of the imbalance</a:t>
            </a:r>
            <a:r>
              <a:rPr lang="en-NL" sz="1200" kern="100" dirty="0">
                <a:effectLst/>
                <a:latin typeface="Arial" panose="020B0604020202020204" pitchFamily="34" charset="0"/>
                <a:ea typeface="Calibri" panose="020F0502020204030204" pitchFamily="34" charset="0"/>
                <a:cs typeface="Arial" panose="020B0604020202020204" pitchFamily="34" charset="0"/>
              </a:rPr>
              <a:t>.</a:t>
            </a:r>
          </a:p>
        </p:txBody>
      </p:sp>
      <p:pic>
        <p:nvPicPr>
          <p:cNvPr id="10" name="Picture 9" descr="A computer code on a white background&#10;&#10;Description automatically generated">
            <a:extLst>
              <a:ext uri="{FF2B5EF4-FFF2-40B4-BE49-F238E27FC236}">
                <a16:creationId xmlns:a16="http://schemas.microsoft.com/office/drawing/2014/main" id="{955C248B-381F-ACA8-9519-319E0390F0EB}"/>
              </a:ext>
            </a:extLst>
          </p:cNvPr>
          <p:cNvPicPr>
            <a:picLocks noChangeAspect="1"/>
          </p:cNvPicPr>
          <p:nvPr/>
        </p:nvPicPr>
        <p:blipFill>
          <a:blip r:embed="rId4"/>
          <a:stretch>
            <a:fillRect/>
          </a:stretch>
        </p:blipFill>
        <p:spPr>
          <a:xfrm>
            <a:off x="4197031" y="1951910"/>
            <a:ext cx="6645910" cy="1148715"/>
          </a:xfrm>
          <a:prstGeom prst="rect">
            <a:avLst/>
          </a:prstGeom>
        </p:spPr>
      </p:pic>
      <p:pic>
        <p:nvPicPr>
          <p:cNvPr id="11" name="Picture 10" descr="A screenshot of a computer screen&#10;&#10;Description automatically generated">
            <a:extLst>
              <a:ext uri="{FF2B5EF4-FFF2-40B4-BE49-F238E27FC236}">
                <a16:creationId xmlns:a16="http://schemas.microsoft.com/office/drawing/2014/main" id="{88262756-5EB3-A840-2F7D-24B88E0E976A}"/>
              </a:ext>
            </a:extLst>
          </p:cNvPr>
          <p:cNvPicPr>
            <a:picLocks noChangeAspect="1"/>
          </p:cNvPicPr>
          <p:nvPr/>
        </p:nvPicPr>
        <p:blipFill>
          <a:blip r:embed="rId5"/>
          <a:stretch>
            <a:fillRect/>
          </a:stretch>
        </p:blipFill>
        <p:spPr>
          <a:xfrm>
            <a:off x="4197031" y="3757376"/>
            <a:ext cx="3489325" cy="1647825"/>
          </a:xfrm>
          <a:prstGeom prst="rect">
            <a:avLst/>
          </a:prstGeom>
        </p:spPr>
      </p:pic>
      <p:pic>
        <p:nvPicPr>
          <p:cNvPr id="12" name="Picture 11" descr="A graph with numbers and a blue square&#10;&#10;Description automatically generated">
            <a:extLst>
              <a:ext uri="{FF2B5EF4-FFF2-40B4-BE49-F238E27FC236}">
                <a16:creationId xmlns:a16="http://schemas.microsoft.com/office/drawing/2014/main" id="{3EC262C0-0C3D-01CA-BFF1-C6F695B80B2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7779" y="3215015"/>
            <a:ext cx="3494569" cy="2832200"/>
          </a:xfrm>
          <a:prstGeom prst="rect">
            <a:avLst/>
          </a:prstGeom>
        </p:spPr>
      </p:pic>
    </p:spTree>
    <p:extLst>
      <p:ext uri="{BB962C8B-B14F-4D97-AF65-F5344CB8AC3E}">
        <p14:creationId xmlns:p14="http://schemas.microsoft.com/office/powerpoint/2010/main" val="3166003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8204CB-3A03-06B6-3476-CA8E9F9EC1C4}"/>
              </a:ext>
            </a:extLst>
          </p:cNvPr>
          <p:cNvSpPr txBox="1"/>
          <p:nvPr/>
        </p:nvSpPr>
        <p:spPr>
          <a:xfrm>
            <a:off x="314325" y="295275"/>
            <a:ext cx="1552575" cy="400110"/>
          </a:xfrm>
          <a:prstGeom prst="rect">
            <a:avLst/>
          </a:prstGeom>
          <a:noFill/>
        </p:spPr>
        <p:txBody>
          <a:bodyPr wrap="square" rtlCol="0">
            <a:spAutoFit/>
          </a:bodyPr>
          <a:lstStyle/>
          <a:p>
            <a:r>
              <a:rPr lang="en-NL" sz="2000" dirty="0"/>
              <a:t>Transformer:</a:t>
            </a:r>
          </a:p>
        </p:txBody>
      </p:sp>
      <p:pic>
        <p:nvPicPr>
          <p:cNvPr id="4" name="Picture 3">
            <a:extLst>
              <a:ext uri="{FF2B5EF4-FFF2-40B4-BE49-F238E27FC236}">
                <a16:creationId xmlns:a16="http://schemas.microsoft.com/office/drawing/2014/main" id="{D9BE3755-1068-B1A2-1E8E-5B4D91251C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149" y="695385"/>
            <a:ext cx="5539926" cy="5915025"/>
          </a:xfrm>
          <a:prstGeom prst="rect">
            <a:avLst/>
          </a:prstGeom>
        </p:spPr>
      </p:pic>
      <p:sp>
        <p:nvSpPr>
          <p:cNvPr id="5" name="TextBox 4">
            <a:extLst>
              <a:ext uri="{FF2B5EF4-FFF2-40B4-BE49-F238E27FC236}">
                <a16:creationId xmlns:a16="http://schemas.microsoft.com/office/drawing/2014/main" id="{332CAABD-9A1D-3EEB-955D-9C3D903BE5EE}"/>
              </a:ext>
            </a:extLst>
          </p:cNvPr>
          <p:cNvSpPr txBox="1"/>
          <p:nvPr/>
        </p:nvSpPr>
        <p:spPr>
          <a:xfrm>
            <a:off x="5924550" y="695385"/>
            <a:ext cx="5539926" cy="3631763"/>
          </a:xfrm>
          <a:prstGeom prst="rect">
            <a:avLst/>
          </a:prstGeom>
          <a:noFill/>
        </p:spPr>
        <p:txBody>
          <a:bodyPr wrap="square" rtlCol="0">
            <a:spAutoFit/>
          </a:bodyPr>
          <a:lstStyle/>
          <a:p>
            <a:r>
              <a:rPr lang="en-GB" sz="1200" dirty="0">
                <a:latin typeface="Arial" panose="020B0604020202020204" pitchFamily="34" charset="0"/>
                <a:cs typeface="Arial" panose="020B0604020202020204" pitchFamily="34" charset="0"/>
              </a:rPr>
              <a:t>The </a:t>
            </a:r>
            <a:r>
              <a:rPr lang="en-NL" sz="1200" dirty="0">
                <a:latin typeface="Arial" panose="020B0604020202020204" pitchFamily="34" charset="0"/>
                <a:cs typeface="Arial" panose="020B0604020202020204" pitchFamily="34" charset="0"/>
              </a:rPr>
              <a:t>‘</a:t>
            </a:r>
            <a:r>
              <a:rPr lang="en-GB" sz="1200" dirty="0" err="1">
                <a:latin typeface="Arial" panose="020B0604020202020204" pitchFamily="34" charset="0"/>
                <a:cs typeface="Arial" panose="020B0604020202020204" pitchFamily="34" charset="0"/>
              </a:rPr>
              <a:t>num_labels</a:t>
            </a:r>
            <a:r>
              <a:rPr lang="en-NL" sz="120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parameter in the </a:t>
            </a:r>
            <a:r>
              <a:rPr lang="en-NL" sz="1200" dirty="0">
                <a:latin typeface="Arial" panose="020B0604020202020204" pitchFamily="34" charset="0"/>
                <a:cs typeface="Arial" panose="020B0604020202020204" pitchFamily="34" charset="0"/>
              </a:rPr>
              <a:t>‘</a:t>
            </a:r>
            <a:r>
              <a:rPr lang="en-GB" sz="1200" dirty="0" err="1">
                <a:latin typeface="Arial" panose="020B0604020202020204" pitchFamily="34" charset="0"/>
                <a:cs typeface="Arial" panose="020B0604020202020204" pitchFamily="34" charset="0"/>
              </a:rPr>
              <a:t>BertForSequenceClassification.from_pretrained</a:t>
            </a:r>
            <a:r>
              <a:rPr lang="en-GB" sz="1200" dirty="0">
                <a:latin typeface="Arial" panose="020B0604020202020204" pitchFamily="34" charset="0"/>
                <a:cs typeface="Arial" panose="020B0604020202020204" pitchFamily="34" charset="0"/>
              </a:rPr>
              <a:t>()</a:t>
            </a:r>
            <a:r>
              <a:rPr lang="en-NL" sz="1200" dirty="0">
                <a:latin typeface="Arial" panose="020B0604020202020204" pitchFamily="34" charset="0"/>
                <a:cs typeface="Arial" panose="020B0604020202020204" pitchFamily="34" charset="0"/>
              </a:rPr>
              <a:t>’</a:t>
            </a:r>
            <a:r>
              <a:rPr lang="en-GB" sz="1200" dirty="0">
                <a:latin typeface="Arial" panose="020B0604020202020204" pitchFamily="34" charset="0"/>
                <a:cs typeface="Arial" panose="020B0604020202020204" pitchFamily="34" charset="0"/>
              </a:rPr>
              <a:t> function is used to specify the number of output classes (labels) for the classification task</a:t>
            </a:r>
            <a:r>
              <a:rPr lang="en-NL" sz="1200" dirty="0">
                <a:latin typeface="Arial" panose="020B0604020202020204" pitchFamily="34" charset="0"/>
                <a:cs typeface="Arial" panose="020B0604020202020204" pitchFamily="34" charset="0"/>
              </a:rPr>
              <a:t>, in our case (Positive, Neutral, Negative)</a:t>
            </a:r>
          </a:p>
          <a:p>
            <a:endParaRPr lang="en-NL" sz="1200" dirty="0">
              <a:latin typeface="Arial" panose="020B0604020202020204" pitchFamily="34" charset="0"/>
              <a:cs typeface="Arial" panose="020B0604020202020204" pitchFamily="34" charset="0"/>
            </a:endParaRPr>
          </a:p>
          <a:p>
            <a:r>
              <a:rPr lang="en-NL" sz="1200" dirty="0">
                <a:latin typeface="Arial" panose="020B0604020202020204" pitchFamily="34" charset="0"/>
                <a:cs typeface="Arial" panose="020B0604020202020204" pitchFamily="34" charset="0"/>
              </a:rPr>
              <a:t>Define the training argument such as </a:t>
            </a:r>
            <a:r>
              <a:rPr lang="en-NL" sz="1200" dirty="0" err="1">
                <a:latin typeface="Arial" panose="020B0604020202020204" pitchFamily="34" charset="0"/>
                <a:cs typeface="Arial" panose="020B0604020202020204" pitchFamily="34" charset="0"/>
              </a:rPr>
              <a:t>output_dir</a:t>
            </a:r>
            <a:r>
              <a:rPr lang="en-NL" sz="1200" dirty="0">
                <a:latin typeface="Arial" panose="020B0604020202020204" pitchFamily="34" charset="0"/>
                <a:cs typeface="Arial" panose="020B0604020202020204" pitchFamily="34" charset="0"/>
              </a:rPr>
              <a:t> to </a:t>
            </a:r>
            <a:r>
              <a:rPr lang="en-GB" sz="1200" dirty="0">
                <a:latin typeface="Arial" panose="020B0604020202020204" pitchFamily="34" charset="0"/>
                <a:cs typeface="Arial" panose="020B0604020202020204" pitchFamily="34" charset="0"/>
              </a:rPr>
              <a:t>specifies the directory where the model checkpoints and other output files will be saved during training.</a:t>
            </a:r>
            <a:endParaRPr lang="en-NL" sz="1200" dirty="0">
              <a:latin typeface="Arial" panose="020B0604020202020204" pitchFamily="34" charset="0"/>
              <a:cs typeface="Arial" panose="020B0604020202020204" pitchFamily="34" charset="0"/>
            </a:endParaRPr>
          </a:p>
          <a:p>
            <a:endParaRPr lang="en-GB" sz="1200" dirty="0">
              <a:latin typeface="Arial" panose="020B0604020202020204" pitchFamily="34" charset="0"/>
              <a:cs typeface="Arial" panose="020B0604020202020204" pitchFamily="34" charset="0"/>
            </a:endParaRPr>
          </a:p>
          <a:p>
            <a:r>
              <a:rPr lang="en-NL" sz="1200" dirty="0" err="1">
                <a:latin typeface="Arial" panose="020B0604020202020204" pitchFamily="34" charset="0"/>
                <a:cs typeface="Arial" panose="020B0604020202020204" pitchFamily="34" charset="0"/>
              </a:rPr>
              <a:t>Warmup_steps</a:t>
            </a:r>
            <a:r>
              <a:rPr lang="en-NL" sz="1200" dirty="0">
                <a:latin typeface="Arial" panose="020B0604020202020204" pitchFamily="34" charset="0"/>
                <a:cs typeface="Arial" panose="020B0604020202020204" pitchFamily="34" charset="0"/>
              </a:rPr>
              <a:t> to </a:t>
            </a:r>
            <a:r>
              <a:rPr lang="en-GB" sz="1200" dirty="0">
                <a:latin typeface="Arial" panose="020B0604020202020204" pitchFamily="34" charset="0"/>
                <a:cs typeface="Arial" panose="020B0604020202020204" pitchFamily="34" charset="0"/>
              </a:rPr>
              <a:t>sets the number of warmup steps for the learning rate scheduler, which helps stabilize the training process at the beginning.</a:t>
            </a:r>
          </a:p>
          <a:p>
            <a:endParaRPr lang="en-NL" sz="1200" dirty="0">
              <a:latin typeface="Arial" panose="020B0604020202020204" pitchFamily="34" charset="0"/>
              <a:cs typeface="Arial" panose="020B0604020202020204" pitchFamily="34" charset="0"/>
            </a:endParaRPr>
          </a:p>
          <a:p>
            <a:r>
              <a:rPr lang="en-NL" sz="1200" dirty="0" err="1">
                <a:latin typeface="Arial" panose="020B0604020202020204" pitchFamily="34" charset="0"/>
                <a:cs typeface="Arial" panose="020B0604020202020204" pitchFamily="34" charset="0"/>
              </a:rPr>
              <a:t>Weight_dicay</a:t>
            </a:r>
            <a:r>
              <a:rPr lang="en-NL" sz="1200" dirty="0">
                <a:latin typeface="Arial" panose="020B0604020202020204" pitchFamily="34" charset="0"/>
                <a:cs typeface="Arial" panose="020B0604020202020204" pitchFamily="34" charset="0"/>
              </a:rPr>
              <a:t> to </a:t>
            </a:r>
            <a:r>
              <a:rPr lang="en-GB" sz="1200" dirty="0">
                <a:latin typeface="Arial" panose="020B0604020202020204" pitchFamily="34" charset="0"/>
                <a:cs typeface="Arial" panose="020B0604020202020204" pitchFamily="34" charset="0"/>
              </a:rPr>
              <a:t>sets the weight decay factor, which is a form of regularization that helps prevent overfitting.</a:t>
            </a:r>
            <a:endParaRPr lang="en-NL" sz="1200" dirty="0">
              <a:latin typeface="Arial" panose="020B0604020202020204" pitchFamily="34" charset="0"/>
              <a:cs typeface="Arial" panose="020B0604020202020204" pitchFamily="34" charset="0"/>
            </a:endParaRPr>
          </a:p>
          <a:p>
            <a:endParaRPr lang="en-NL" sz="1200" dirty="0">
              <a:latin typeface="Arial" panose="020B0604020202020204" pitchFamily="34" charset="0"/>
              <a:cs typeface="Arial" panose="020B0604020202020204" pitchFamily="34" charset="0"/>
            </a:endParaRPr>
          </a:p>
          <a:p>
            <a:r>
              <a:rPr lang="en-NL" sz="1200" dirty="0" err="1">
                <a:latin typeface="Arial" panose="020B0604020202020204" pitchFamily="34" charset="0"/>
                <a:cs typeface="Arial" panose="020B0604020202020204" pitchFamily="34" charset="0"/>
              </a:rPr>
              <a:t>Logging_steps</a:t>
            </a:r>
            <a:r>
              <a:rPr lang="en-NL" sz="1200" dirty="0">
                <a:latin typeface="Arial" panose="020B0604020202020204" pitchFamily="34" charset="0"/>
                <a:cs typeface="Arial" panose="020B0604020202020204" pitchFamily="34" charset="0"/>
              </a:rPr>
              <a:t> to </a:t>
            </a:r>
            <a:r>
              <a:rPr lang="en-GB" sz="1200" dirty="0">
                <a:latin typeface="Arial" panose="020B0604020202020204" pitchFamily="34" charset="0"/>
                <a:cs typeface="Arial" panose="020B0604020202020204" pitchFamily="34" charset="0"/>
              </a:rPr>
              <a:t>sets the frequency (in steps) at which logs will be written during training.</a:t>
            </a:r>
            <a:endParaRPr lang="en-NL" sz="1200" dirty="0">
              <a:latin typeface="Arial" panose="020B0604020202020204" pitchFamily="34" charset="0"/>
              <a:cs typeface="Arial" panose="020B0604020202020204" pitchFamily="34" charset="0"/>
            </a:endParaRPr>
          </a:p>
          <a:p>
            <a:r>
              <a:rPr lang="nl-NL" sz="1200" dirty="0">
                <a:latin typeface="Arial" panose="020B0604020202020204" pitchFamily="34" charset="0"/>
                <a:cs typeface="Arial" panose="020B0604020202020204" pitchFamily="34" charset="0"/>
              </a:rPr>
              <a:t>U</a:t>
            </a:r>
            <a:r>
              <a:rPr lang="en-NL" sz="1200" dirty="0">
                <a:latin typeface="Arial" panose="020B0604020202020204" pitchFamily="34" charset="0"/>
                <a:cs typeface="Arial" panose="020B0604020202020204" pitchFamily="34" charset="0"/>
              </a:rPr>
              <a:t>sing BERT for such a task got already high result without fine-tuning, but not for all 3 classes.</a:t>
            </a:r>
          </a:p>
          <a:p>
            <a:r>
              <a:rPr lang="en-NL" sz="1400" dirty="0">
                <a:latin typeface="Arial" panose="020B0604020202020204" pitchFamily="34" charset="0"/>
                <a:cs typeface="Arial" panose="020B0604020202020204" pitchFamily="34" charset="0"/>
              </a:rPr>
              <a:t>Bare model result:</a:t>
            </a:r>
          </a:p>
        </p:txBody>
      </p:sp>
      <p:pic>
        <p:nvPicPr>
          <p:cNvPr id="6" name="Picture 5">
            <a:extLst>
              <a:ext uri="{FF2B5EF4-FFF2-40B4-BE49-F238E27FC236}">
                <a16:creationId xmlns:a16="http://schemas.microsoft.com/office/drawing/2014/main" id="{BBAEBBFE-8C1F-747D-63A0-0D0188E960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5999" y="4486335"/>
            <a:ext cx="3381375" cy="2124075"/>
          </a:xfrm>
          <a:prstGeom prst="rect">
            <a:avLst/>
          </a:prstGeom>
        </p:spPr>
      </p:pic>
    </p:spTree>
    <p:extLst>
      <p:ext uri="{BB962C8B-B14F-4D97-AF65-F5344CB8AC3E}">
        <p14:creationId xmlns:p14="http://schemas.microsoft.com/office/powerpoint/2010/main" val="29268508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A5DB8C2-FF1B-BEF4-B99B-E3CCA277C4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065" y="471487"/>
            <a:ext cx="5829935" cy="1781175"/>
          </a:xfrm>
          <a:prstGeom prst="rect">
            <a:avLst/>
          </a:prstGeom>
        </p:spPr>
      </p:pic>
      <p:pic>
        <p:nvPicPr>
          <p:cNvPr id="3" name="Picture 2">
            <a:extLst>
              <a:ext uri="{FF2B5EF4-FFF2-40B4-BE49-F238E27FC236}">
                <a16:creationId xmlns:a16="http://schemas.microsoft.com/office/drawing/2014/main" id="{86D51656-9966-013D-124A-96A504BDFE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065" y="2366963"/>
            <a:ext cx="5829935" cy="1816077"/>
          </a:xfrm>
          <a:prstGeom prst="rect">
            <a:avLst/>
          </a:prstGeom>
        </p:spPr>
      </p:pic>
      <p:pic>
        <p:nvPicPr>
          <p:cNvPr id="5" name="Picture 4">
            <a:extLst>
              <a:ext uri="{FF2B5EF4-FFF2-40B4-BE49-F238E27FC236}">
                <a16:creationId xmlns:a16="http://schemas.microsoft.com/office/drawing/2014/main" id="{077F17AB-A11F-9E73-318A-CCBEFD04E9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9535" y="2252662"/>
            <a:ext cx="5426400" cy="4267200"/>
          </a:xfrm>
          <a:prstGeom prst="rect">
            <a:avLst/>
          </a:prstGeom>
        </p:spPr>
      </p:pic>
      <p:sp>
        <p:nvSpPr>
          <p:cNvPr id="7" name="TextBox 6">
            <a:extLst>
              <a:ext uri="{FF2B5EF4-FFF2-40B4-BE49-F238E27FC236}">
                <a16:creationId xmlns:a16="http://schemas.microsoft.com/office/drawing/2014/main" id="{70FDD251-9418-1728-49A1-9906C6C7C15F}"/>
              </a:ext>
            </a:extLst>
          </p:cNvPr>
          <p:cNvSpPr txBox="1"/>
          <p:nvPr/>
        </p:nvSpPr>
        <p:spPr>
          <a:xfrm>
            <a:off x="6229350" y="471487"/>
            <a:ext cx="5696585" cy="646331"/>
          </a:xfrm>
          <a:prstGeom prst="rect">
            <a:avLst/>
          </a:prstGeom>
          <a:noFill/>
        </p:spPr>
        <p:txBody>
          <a:bodyPr wrap="square" rtlCol="0">
            <a:spAutoFit/>
          </a:bodyPr>
          <a:lstStyle/>
          <a:p>
            <a:r>
              <a:rPr lang="en-NL" dirty="0"/>
              <a:t>Fine-Tuning the model made slightly improv</a:t>
            </a:r>
            <a:r>
              <a:rPr lang="nl-NL" dirty="0"/>
              <a:t>e</a:t>
            </a:r>
            <a:r>
              <a:rPr lang="en-NL" dirty="0" err="1"/>
              <a:t>ment</a:t>
            </a:r>
            <a:r>
              <a:rPr lang="en-NL" dirty="0"/>
              <a:t> in terms of compute metrics</a:t>
            </a:r>
          </a:p>
        </p:txBody>
      </p:sp>
      <p:sp>
        <p:nvSpPr>
          <p:cNvPr id="8" name="TextBox 7">
            <a:extLst>
              <a:ext uri="{FF2B5EF4-FFF2-40B4-BE49-F238E27FC236}">
                <a16:creationId xmlns:a16="http://schemas.microsoft.com/office/drawing/2014/main" id="{CD52CD4E-C736-C0F5-B328-AF90F95F06E8}"/>
              </a:ext>
            </a:extLst>
          </p:cNvPr>
          <p:cNvSpPr txBox="1"/>
          <p:nvPr/>
        </p:nvSpPr>
        <p:spPr>
          <a:xfrm>
            <a:off x="266065" y="4386262"/>
            <a:ext cx="5829935" cy="1200329"/>
          </a:xfrm>
          <a:prstGeom prst="rect">
            <a:avLst/>
          </a:prstGeom>
          <a:noFill/>
        </p:spPr>
        <p:txBody>
          <a:bodyPr wrap="square" rtlCol="0">
            <a:spAutoFit/>
          </a:bodyPr>
          <a:lstStyle/>
          <a:p>
            <a:r>
              <a:rPr lang="en-GB" dirty="0"/>
              <a:t>The model was trained with different learning rates between 5e-1 (0.5) and 5e-5 (0.00005), but strangely got lower results than the base model.</a:t>
            </a:r>
            <a:r>
              <a:rPr lang="en-NL" dirty="0"/>
              <a:t> </a:t>
            </a:r>
            <a:r>
              <a:rPr lang="nl-NL" dirty="0"/>
              <a:t>S</a:t>
            </a:r>
            <a:r>
              <a:rPr lang="en-NL" dirty="0"/>
              <a:t>o </a:t>
            </a:r>
            <a:r>
              <a:rPr lang="en-NL" dirty="0" err="1"/>
              <a:t>warmup_steps</a:t>
            </a:r>
            <a:r>
              <a:rPr lang="en-NL" dirty="0"/>
              <a:t> was our best shot to get a bit higher result.</a:t>
            </a:r>
          </a:p>
        </p:txBody>
      </p:sp>
    </p:spTree>
    <p:extLst>
      <p:ext uri="{BB962C8B-B14F-4D97-AF65-F5344CB8AC3E}">
        <p14:creationId xmlns:p14="http://schemas.microsoft.com/office/powerpoint/2010/main" val="2891874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0F8C45-89DF-EFE0-A921-A152E695C606}"/>
              </a:ext>
            </a:extLst>
          </p:cNvPr>
          <p:cNvSpPr txBox="1"/>
          <p:nvPr/>
        </p:nvSpPr>
        <p:spPr>
          <a:xfrm>
            <a:off x="342900" y="295275"/>
            <a:ext cx="1133475" cy="400110"/>
          </a:xfrm>
          <a:prstGeom prst="rect">
            <a:avLst/>
          </a:prstGeom>
          <a:noFill/>
        </p:spPr>
        <p:txBody>
          <a:bodyPr wrap="square" rtlCol="0">
            <a:spAutoFit/>
          </a:bodyPr>
          <a:lstStyle/>
          <a:p>
            <a:r>
              <a:rPr lang="en-NL" sz="2000" dirty="0"/>
              <a:t>Seq2Seq</a:t>
            </a:r>
            <a:r>
              <a:rPr lang="en-NL" dirty="0"/>
              <a:t>:</a:t>
            </a:r>
          </a:p>
        </p:txBody>
      </p:sp>
      <p:pic>
        <p:nvPicPr>
          <p:cNvPr id="3" name="Picture 2" descr="A screenshot of a computer code&#10;&#10;Description automatically generated">
            <a:extLst>
              <a:ext uri="{FF2B5EF4-FFF2-40B4-BE49-F238E27FC236}">
                <a16:creationId xmlns:a16="http://schemas.microsoft.com/office/drawing/2014/main" id="{61160790-230E-4375-C26F-3AEA007545BC}"/>
              </a:ext>
            </a:extLst>
          </p:cNvPr>
          <p:cNvPicPr>
            <a:picLocks noChangeAspect="1"/>
          </p:cNvPicPr>
          <p:nvPr/>
        </p:nvPicPr>
        <p:blipFill>
          <a:blip r:embed="rId2"/>
          <a:stretch>
            <a:fillRect/>
          </a:stretch>
        </p:blipFill>
        <p:spPr>
          <a:xfrm>
            <a:off x="342900" y="766445"/>
            <a:ext cx="5514975" cy="3053080"/>
          </a:xfrm>
          <a:prstGeom prst="rect">
            <a:avLst/>
          </a:prstGeom>
        </p:spPr>
      </p:pic>
      <p:sp>
        <p:nvSpPr>
          <p:cNvPr id="4" name="TextBox 3">
            <a:extLst>
              <a:ext uri="{FF2B5EF4-FFF2-40B4-BE49-F238E27FC236}">
                <a16:creationId xmlns:a16="http://schemas.microsoft.com/office/drawing/2014/main" id="{7C14522F-A90B-598E-E6A0-738D389D0AB4}"/>
              </a:ext>
            </a:extLst>
          </p:cNvPr>
          <p:cNvSpPr txBox="1"/>
          <p:nvPr/>
        </p:nvSpPr>
        <p:spPr>
          <a:xfrm>
            <a:off x="342900" y="4019550"/>
            <a:ext cx="5514974" cy="1015663"/>
          </a:xfrm>
          <a:prstGeom prst="rect">
            <a:avLst/>
          </a:prstGeom>
          <a:noFill/>
        </p:spPr>
        <p:txBody>
          <a:bodyPr wrap="square" rtlCol="0">
            <a:spAutoFit/>
          </a:bodyPr>
          <a:lstStyle/>
          <a:p>
            <a:r>
              <a:rPr lang="en-US" sz="1400" kern="0" dirty="0">
                <a:effectLst/>
                <a:latin typeface="Arial" panose="020B0604020202020204" pitchFamily="34" charset="0"/>
                <a:ea typeface="Times New Roman" panose="02020603050405020304" pitchFamily="18" charset="0"/>
                <a:cs typeface="Arial" panose="020B0604020202020204" pitchFamily="34" charset="0"/>
              </a:rPr>
              <a:t>Trained across multiple epochs with early stopping to prevent overfitting. Evaluated using accuracy metrics and visualized using confusion matrix and classification report.</a:t>
            </a:r>
            <a:endParaRPr lang="en-NL" sz="1400" kern="100" dirty="0">
              <a:effectLst/>
              <a:latin typeface="Arial" panose="020B0604020202020204" pitchFamily="34" charset="0"/>
              <a:ea typeface="Calibri" panose="020F0502020204030204" pitchFamily="34" charset="0"/>
              <a:cs typeface="Arial" panose="020B0604020202020204" pitchFamily="34" charset="0"/>
            </a:endParaRPr>
          </a:p>
          <a:p>
            <a:endParaRPr lang="en-NL" dirty="0"/>
          </a:p>
        </p:txBody>
      </p:sp>
      <p:pic>
        <p:nvPicPr>
          <p:cNvPr id="5" name="Picture 4" descr="A screenshot of a computer&#10;&#10;Description automatically generated">
            <a:extLst>
              <a:ext uri="{FF2B5EF4-FFF2-40B4-BE49-F238E27FC236}">
                <a16:creationId xmlns:a16="http://schemas.microsoft.com/office/drawing/2014/main" id="{A288DB9A-9EFF-8B30-914B-8FECDAEEF21A}"/>
              </a:ext>
            </a:extLst>
          </p:cNvPr>
          <p:cNvPicPr>
            <a:picLocks noChangeAspect="1"/>
          </p:cNvPicPr>
          <p:nvPr/>
        </p:nvPicPr>
        <p:blipFill>
          <a:blip r:embed="rId3"/>
          <a:stretch>
            <a:fillRect/>
          </a:stretch>
        </p:blipFill>
        <p:spPr>
          <a:xfrm>
            <a:off x="7096125" y="766445"/>
            <a:ext cx="4004240" cy="2062481"/>
          </a:xfrm>
          <a:prstGeom prst="rect">
            <a:avLst/>
          </a:prstGeom>
        </p:spPr>
      </p:pic>
      <p:pic>
        <p:nvPicPr>
          <p:cNvPr id="6" name="Picture 5" descr="A graph with numbers and a number&#10;&#10;Description automatically generated with medium confidence">
            <a:extLst>
              <a:ext uri="{FF2B5EF4-FFF2-40B4-BE49-F238E27FC236}">
                <a16:creationId xmlns:a16="http://schemas.microsoft.com/office/drawing/2014/main" id="{11E93E3F-D031-06BB-71BB-6841B0FD79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6124" y="2833311"/>
            <a:ext cx="4004240" cy="3515111"/>
          </a:xfrm>
          <a:prstGeom prst="rect">
            <a:avLst/>
          </a:prstGeom>
        </p:spPr>
      </p:pic>
    </p:spTree>
    <p:extLst>
      <p:ext uri="{BB962C8B-B14F-4D97-AF65-F5344CB8AC3E}">
        <p14:creationId xmlns:p14="http://schemas.microsoft.com/office/powerpoint/2010/main" val="4098124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2FC06AC-78FA-D7BF-99BD-8E11EC87AEAD}"/>
              </a:ext>
            </a:extLst>
          </p:cNvPr>
          <p:cNvSpPr txBox="1"/>
          <p:nvPr/>
        </p:nvSpPr>
        <p:spPr>
          <a:xfrm>
            <a:off x="142875" y="257175"/>
            <a:ext cx="2981325" cy="4295407"/>
          </a:xfrm>
          <a:prstGeom prst="rect">
            <a:avLst/>
          </a:prstGeom>
          <a:noFill/>
        </p:spPr>
        <p:txBody>
          <a:bodyPr wrap="square" rtlCol="0">
            <a:spAutoFit/>
          </a:bodyPr>
          <a:lstStyle/>
          <a:p>
            <a:r>
              <a:rPr lang="en-NL" dirty="0">
                <a:latin typeface="Arial" panose="020B0604020202020204" pitchFamily="34" charset="0"/>
                <a:cs typeface="Arial" panose="020B0604020202020204" pitchFamily="34" charset="0"/>
              </a:rPr>
              <a:t>Summarization Model:</a:t>
            </a:r>
          </a:p>
          <a:p>
            <a:endParaRPr lang="en-NL" dirty="0">
              <a:latin typeface="Arial" panose="020B0604020202020204" pitchFamily="34" charset="0"/>
              <a:cs typeface="Arial" panose="020B0604020202020204" pitchFamily="34" charset="0"/>
            </a:endParaRPr>
          </a:p>
          <a:p>
            <a:r>
              <a:rPr lang="en-GB" sz="1400" kern="100" dirty="0">
                <a:effectLst/>
                <a:latin typeface="Arial" panose="020B0604020202020204" pitchFamily="34" charset="0"/>
                <a:ea typeface="Calibri" panose="020F0502020204030204" pitchFamily="34" charset="0"/>
                <a:cs typeface="Arial" panose="020B0604020202020204" pitchFamily="34" charset="0"/>
              </a:rPr>
              <a:t>A summarization model was created in order to create summaries for predetermined sets by each</a:t>
            </a:r>
            <a:r>
              <a:rPr lang="en-NL" sz="1400" kern="100" dirty="0">
                <a:effectLst/>
                <a:latin typeface="Arial" panose="020B0604020202020204" pitchFamily="34" charset="0"/>
                <a:ea typeface="Calibri" panose="020F0502020204030204" pitchFamily="34" charset="0"/>
                <a:cs typeface="Arial" panose="020B0604020202020204" pitchFamily="34" charset="0"/>
              </a:rPr>
              <a:t> review</a:t>
            </a:r>
            <a:r>
              <a:rPr lang="en-GB" sz="1400" kern="100" dirty="0">
                <a:effectLst/>
                <a:latin typeface="Arial" panose="020B0604020202020204" pitchFamily="34" charset="0"/>
                <a:ea typeface="Calibri" panose="020F0502020204030204" pitchFamily="34" charset="0"/>
                <a:cs typeface="Arial" panose="020B0604020202020204" pitchFamily="34" charset="0"/>
              </a:rPr>
              <a:t> star.</a:t>
            </a:r>
            <a:endParaRPr lang="en-NL" sz="1400" kern="100" dirty="0">
              <a:effectLst/>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kern="100" dirty="0">
                <a:latin typeface="Arial" panose="020B0604020202020204" pitchFamily="34" charset="0"/>
                <a:ea typeface="Calibri" panose="020F0502020204030204" pitchFamily="34" charset="0"/>
                <a:cs typeface="Arial" panose="020B0604020202020204" pitchFamily="34" charset="0"/>
              </a:rPr>
              <a:t>To summarize the 34,000 reviews that span over 41 categories sets would need to be determined.  As summarising per 41 categories for each star rating would result in over 200 summaries, diminishing the usefulness.</a:t>
            </a:r>
            <a:endParaRPr lang="en-NL" sz="1400" kern="100" dirty="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n-GB" sz="1400" kern="100" dirty="0">
                <a:latin typeface="Arial" panose="020B0604020202020204" pitchFamily="34" charset="0"/>
                <a:ea typeface="Calibri" panose="020F0502020204030204" pitchFamily="34" charset="0"/>
                <a:cs typeface="Arial" panose="020B0604020202020204" pitchFamily="34" charset="0"/>
              </a:rPr>
              <a:t>The categories were grouped by their similarities, into 5 separate sets. </a:t>
            </a:r>
            <a:endParaRPr lang="en-NL" sz="1400" kern="100" dirty="0">
              <a:latin typeface="Arial" panose="020B0604020202020204" pitchFamily="34" charset="0"/>
              <a:ea typeface="Calibri" panose="020F0502020204030204" pitchFamily="34" charset="0"/>
              <a:cs typeface="Arial" panose="020B0604020202020204" pitchFamily="34" charset="0"/>
            </a:endParaRPr>
          </a:p>
          <a:p>
            <a:endParaRPr lang="en-NL" dirty="0"/>
          </a:p>
        </p:txBody>
      </p:sp>
      <p:pic>
        <p:nvPicPr>
          <p:cNvPr id="3" name="Picture 2" descr="A white background with red and white lines&#10;&#10;Description automatically generated">
            <a:extLst>
              <a:ext uri="{FF2B5EF4-FFF2-40B4-BE49-F238E27FC236}">
                <a16:creationId xmlns:a16="http://schemas.microsoft.com/office/drawing/2014/main" id="{72FABE97-17AE-AC01-5984-934E75381496}"/>
              </a:ext>
            </a:extLst>
          </p:cNvPr>
          <p:cNvPicPr>
            <a:picLocks noChangeAspect="1"/>
          </p:cNvPicPr>
          <p:nvPr/>
        </p:nvPicPr>
        <p:blipFill>
          <a:blip r:embed="rId2"/>
          <a:stretch>
            <a:fillRect/>
          </a:stretch>
        </p:blipFill>
        <p:spPr>
          <a:xfrm>
            <a:off x="3373119" y="257175"/>
            <a:ext cx="8107471" cy="3437890"/>
          </a:xfrm>
          <a:prstGeom prst="rect">
            <a:avLst/>
          </a:prstGeom>
        </p:spPr>
      </p:pic>
      <p:pic>
        <p:nvPicPr>
          <p:cNvPr id="4" name="Picture 3" descr="A screen shot of a computer code&#10;&#10;Description automatically generated">
            <a:extLst>
              <a:ext uri="{FF2B5EF4-FFF2-40B4-BE49-F238E27FC236}">
                <a16:creationId xmlns:a16="http://schemas.microsoft.com/office/drawing/2014/main" id="{E5240379-05FB-B346-0951-6BAF7E20D490}"/>
              </a:ext>
            </a:extLst>
          </p:cNvPr>
          <p:cNvPicPr>
            <a:picLocks noChangeAspect="1"/>
          </p:cNvPicPr>
          <p:nvPr/>
        </p:nvPicPr>
        <p:blipFill>
          <a:blip r:embed="rId3"/>
          <a:stretch>
            <a:fillRect/>
          </a:stretch>
        </p:blipFill>
        <p:spPr>
          <a:xfrm>
            <a:off x="3373119" y="4008437"/>
            <a:ext cx="4762500" cy="1260475"/>
          </a:xfrm>
          <a:prstGeom prst="rect">
            <a:avLst/>
          </a:prstGeom>
        </p:spPr>
      </p:pic>
      <p:pic>
        <p:nvPicPr>
          <p:cNvPr id="5" name="Picture 4">
            <a:extLst>
              <a:ext uri="{FF2B5EF4-FFF2-40B4-BE49-F238E27FC236}">
                <a16:creationId xmlns:a16="http://schemas.microsoft.com/office/drawing/2014/main" id="{0E305CA6-0CE9-F9DC-737B-C588BCCFD81B}"/>
              </a:ext>
            </a:extLst>
          </p:cNvPr>
          <p:cNvPicPr>
            <a:picLocks noChangeAspect="1"/>
          </p:cNvPicPr>
          <p:nvPr/>
        </p:nvPicPr>
        <p:blipFill>
          <a:blip r:embed="rId4"/>
          <a:stretch>
            <a:fillRect/>
          </a:stretch>
        </p:blipFill>
        <p:spPr>
          <a:xfrm>
            <a:off x="3373119" y="5582284"/>
            <a:ext cx="5620385" cy="438150"/>
          </a:xfrm>
          <a:prstGeom prst="rect">
            <a:avLst/>
          </a:prstGeom>
        </p:spPr>
      </p:pic>
      <p:sp>
        <p:nvSpPr>
          <p:cNvPr id="6" name="TextBox 5">
            <a:extLst>
              <a:ext uri="{FF2B5EF4-FFF2-40B4-BE49-F238E27FC236}">
                <a16:creationId xmlns:a16="http://schemas.microsoft.com/office/drawing/2014/main" id="{5EA34B09-B547-EF29-5DB6-E6CD2334C4BF}"/>
              </a:ext>
            </a:extLst>
          </p:cNvPr>
          <p:cNvSpPr txBox="1"/>
          <p:nvPr/>
        </p:nvSpPr>
        <p:spPr>
          <a:xfrm>
            <a:off x="209550" y="4552582"/>
            <a:ext cx="2695575" cy="1661993"/>
          </a:xfrm>
          <a:prstGeom prst="rect">
            <a:avLst/>
          </a:prstGeom>
          <a:noFill/>
        </p:spPr>
        <p:txBody>
          <a:bodyPr wrap="square" rtlCol="0">
            <a:spAutoFit/>
          </a:bodyPr>
          <a:lstStyle/>
          <a:p>
            <a:r>
              <a:rPr lang="en-GB" sz="1400" kern="100" dirty="0">
                <a:effectLst/>
                <a:latin typeface="Arial" panose="020B0604020202020204" pitchFamily="34" charset="0"/>
                <a:ea typeface="Calibri" panose="020F0502020204030204" pitchFamily="34" charset="0"/>
                <a:cs typeface="Arial" panose="020B0604020202020204" pitchFamily="34" charset="0"/>
              </a:rPr>
              <a:t>The mapping was used to add a new column into the </a:t>
            </a:r>
            <a:r>
              <a:rPr lang="en-GB" sz="1400" kern="100" dirty="0" err="1">
                <a:effectLst/>
                <a:latin typeface="Arial" panose="020B0604020202020204" pitchFamily="34" charset="0"/>
                <a:ea typeface="Calibri" panose="020F0502020204030204" pitchFamily="34" charset="0"/>
                <a:cs typeface="Arial" panose="020B0604020202020204" pitchFamily="34" charset="0"/>
              </a:rPr>
              <a:t>dataframe</a:t>
            </a:r>
            <a:r>
              <a:rPr lang="en-GB" sz="1400" kern="100" dirty="0">
                <a:effectLst/>
                <a:latin typeface="Arial" panose="020B0604020202020204" pitchFamily="34" charset="0"/>
                <a:ea typeface="Calibri" panose="020F0502020204030204" pitchFamily="34" charset="0"/>
                <a:cs typeface="Arial" panose="020B0604020202020204" pitchFamily="34" charset="0"/>
              </a:rPr>
              <a:t> with the set names in.  And all reviews that did not have a review or a star were dropped. </a:t>
            </a:r>
            <a:endParaRPr lang="en-NL" sz="1400" kern="100" dirty="0">
              <a:effectLst/>
              <a:latin typeface="Arial" panose="020B0604020202020204" pitchFamily="34" charset="0"/>
              <a:ea typeface="Calibri" panose="020F0502020204030204" pitchFamily="34" charset="0"/>
              <a:cs typeface="Arial" panose="020B0604020202020204" pitchFamily="34" charset="0"/>
            </a:endParaRPr>
          </a:p>
          <a:p>
            <a:endParaRPr lang="en-NL" dirty="0"/>
          </a:p>
        </p:txBody>
      </p:sp>
    </p:spTree>
    <p:extLst>
      <p:ext uri="{BB962C8B-B14F-4D97-AF65-F5344CB8AC3E}">
        <p14:creationId xmlns:p14="http://schemas.microsoft.com/office/powerpoint/2010/main" val="3359743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 shot of a computer code&#10;&#10;Description automatically generated">
            <a:extLst>
              <a:ext uri="{FF2B5EF4-FFF2-40B4-BE49-F238E27FC236}">
                <a16:creationId xmlns:a16="http://schemas.microsoft.com/office/drawing/2014/main" id="{CA199E92-5113-B122-8FDA-417457E6DE4C}"/>
              </a:ext>
            </a:extLst>
          </p:cNvPr>
          <p:cNvPicPr>
            <a:picLocks noChangeAspect="1"/>
          </p:cNvPicPr>
          <p:nvPr/>
        </p:nvPicPr>
        <p:blipFill>
          <a:blip r:embed="rId2"/>
          <a:stretch>
            <a:fillRect/>
          </a:stretch>
        </p:blipFill>
        <p:spPr>
          <a:xfrm>
            <a:off x="210819" y="288290"/>
            <a:ext cx="7854257" cy="2740660"/>
          </a:xfrm>
          <a:prstGeom prst="rect">
            <a:avLst/>
          </a:prstGeom>
        </p:spPr>
      </p:pic>
      <p:sp>
        <p:nvSpPr>
          <p:cNvPr id="3" name="TextBox 2">
            <a:extLst>
              <a:ext uri="{FF2B5EF4-FFF2-40B4-BE49-F238E27FC236}">
                <a16:creationId xmlns:a16="http://schemas.microsoft.com/office/drawing/2014/main" id="{03DF3C53-0EF2-3EE9-DAF5-9EF51BC54AE5}"/>
              </a:ext>
            </a:extLst>
          </p:cNvPr>
          <p:cNvSpPr txBox="1"/>
          <p:nvPr/>
        </p:nvSpPr>
        <p:spPr>
          <a:xfrm>
            <a:off x="8229600" y="288290"/>
            <a:ext cx="3751581" cy="5509200"/>
          </a:xfrm>
          <a:prstGeom prst="rect">
            <a:avLst/>
          </a:prstGeom>
          <a:noFill/>
        </p:spPr>
        <p:txBody>
          <a:bodyPr wrap="square" rtlCol="0">
            <a:spAutoFit/>
          </a:bodyPr>
          <a:lstStyle/>
          <a:p>
            <a:pPr marL="285750" indent="-285750">
              <a:buFont typeface="Arial" panose="020B0604020202020204" pitchFamily="34" charset="0"/>
              <a:buChar char="•"/>
            </a:pPr>
            <a:r>
              <a:rPr lang="en-GB" sz="1600" kern="100" dirty="0">
                <a:effectLst/>
                <a:latin typeface="Arial" panose="020B0604020202020204" pitchFamily="34" charset="0"/>
                <a:ea typeface="Calibri" panose="020F0502020204030204" pitchFamily="34" charset="0"/>
                <a:cs typeface="Arial" panose="020B0604020202020204" pitchFamily="34" charset="0"/>
              </a:rPr>
              <a:t>The transformer selected for this summarisation was Flan-T5-Large</a:t>
            </a:r>
            <a:r>
              <a:rPr lang="en-NL" sz="1600" kern="100" dirty="0">
                <a:effectLst/>
                <a:latin typeface="Arial" panose="020B0604020202020204" pitchFamily="34" charset="0"/>
                <a:ea typeface="Calibri" panose="020F0502020204030204" pitchFamily="34" charset="0"/>
                <a:cs typeface="Arial" panose="020B0604020202020204" pitchFamily="34" charset="0"/>
              </a:rPr>
              <a:t>.</a:t>
            </a:r>
          </a:p>
          <a:p>
            <a:pPr marL="285750" indent="-285750">
              <a:buFont typeface="Arial" panose="020B0604020202020204" pitchFamily="34" charset="0"/>
              <a:buChar char="•"/>
            </a:pPr>
            <a:r>
              <a:rPr lang="en-GB" sz="1600" kern="100" dirty="0">
                <a:effectLst/>
                <a:latin typeface="Arial" panose="020B0604020202020204" pitchFamily="34" charset="0"/>
                <a:ea typeface="Calibri" panose="020F0502020204030204" pitchFamily="34" charset="0"/>
                <a:cs typeface="Arial" panose="020B0604020202020204" pitchFamily="34" charset="0"/>
              </a:rPr>
              <a:t>FLAN-T5-large model is useful for summarization because it is a transformer-based model that has been fine-tuned on a diverse set of language tasks, including summarization.</a:t>
            </a:r>
            <a:endParaRPr lang="en-NL" sz="1600" kern="1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sz="1600" kern="100" dirty="0">
                <a:effectLst/>
                <a:latin typeface="Arial" panose="020B0604020202020204" pitchFamily="34" charset="0"/>
                <a:ea typeface="Calibri" panose="020F0502020204030204" pitchFamily="34" charset="0"/>
                <a:cs typeface="Arial" panose="020B0604020202020204" pitchFamily="34" charset="0"/>
              </a:rPr>
              <a:t>It leverages the capabilities of the T5 (Text-To-Text Transfer Transformer) architecture, which is designed to handle various NLP tasks by converting them into a text-to-text format.</a:t>
            </a:r>
            <a:endParaRPr lang="en-NL" sz="1600" kern="1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sz="1600" kern="100" dirty="0">
                <a:effectLst/>
                <a:latin typeface="Arial" panose="020B0604020202020204" pitchFamily="34" charset="0"/>
                <a:ea typeface="Calibri" panose="020F0502020204030204" pitchFamily="34" charset="0"/>
                <a:cs typeface="Arial" panose="020B0604020202020204" pitchFamily="34" charset="0"/>
              </a:rPr>
              <a:t>This allows the model to generate high-quality summaries by understanding and condensing the input text effectively.</a:t>
            </a:r>
            <a:endParaRPr lang="en-NL" sz="1600" kern="1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sz="1600" kern="100" dirty="0">
                <a:effectLst/>
                <a:latin typeface="Arial" panose="020B0604020202020204" pitchFamily="34" charset="0"/>
                <a:ea typeface="Calibri" panose="020F0502020204030204" pitchFamily="34" charset="0"/>
                <a:cs typeface="Arial" panose="020B0604020202020204" pitchFamily="34" charset="0"/>
              </a:rPr>
              <a:t> Additionally, its large size provides a higher capacity to capture and generate more nuanced and accurate summaries.</a:t>
            </a:r>
            <a:endParaRPr lang="en-NL" sz="1600" kern="100" dirty="0">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7FAACA3-AB3B-D8C5-8447-FCC325733D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19" y="3152474"/>
            <a:ext cx="7892905" cy="3417235"/>
          </a:xfrm>
          <a:prstGeom prst="rect">
            <a:avLst/>
          </a:prstGeom>
        </p:spPr>
      </p:pic>
    </p:spTree>
    <p:extLst>
      <p:ext uri="{BB962C8B-B14F-4D97-AF65-F5344CB8AC3E}">
        <p14:creationId xmlns:p14="http://schemas.microsoft.com/office/powerpoint/2010/main" val="2753963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35BD15E-C249-5A3E-8B01-08BCBE408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1075" y="295275"/>
            <a:ext cx="4572000" cy="3429000"/>
          </a:xfrm>
          <a:prstGeom prst="rect">
            <a:avLst/>
          </a:prstGeom>
        </p:spPr>
      </p:pic>
      <p:pic>
        <p:nvPicPr>
          <p:cNvPr id="13" name="Picture 12">
            <a:extLst>
              <a:ext uri="{FF2B5EF4-FFF2-40B4-BE49-F238E27FC236}">
                <a16:creationId xmlns:a16="http://schemas.microsoft.com/office/drawing/2014/main" id="{07F00919-9E47-2098-A966-9C8F283D9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075" y="1352550"/>
            <a:ext cx="4743450" cy="4743450"/>
          </a:xfrm>
          <a:prstGeom prst="rect">
            <a:avLst/>
          </a:prstGeom>
        </p:spPr>
      </p:pic>
    </p:spTree>
    <p:extLst>
      <p:ext uri="{BB962C8B-B14F-4D97-AF65-F5344CB8AC3E}">
        <p14:creationId xmlns:p14="http://schemas.microsoft.com/office/powerpoint/2010/main" val="1263008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97B148-068A-7D22-69DE-11EC903738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0" y="1143000"/>
            <a:ext cx="4572000" cy="4572000"/>
          </a:xfrm>
          <a:prstGeom prst="rect">
            <a:avLst/>
          </a:prstGeom>
        </p:spPr>
      </p:pic>
    </p:spTree>
    <p:extLst>
      <p:ext uri="{BB962C8B-B14F-4D97-AF65-F5344CB8AC3E}">
        <p14:creationId xmlns:p14="http://schemas.microsoft.com/office/powerpoint/2010/main" val="3606367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03D38499-746E-D70C-6D74-D8A349A89897}"/>
              </a:ext>
            </a:extLst>
          </p:cNvPr>
          <p:cNvSpPr txBox="1">
            <a:spLocks/>
          </p:cNvSpPr>
          <p:nvPr/>
        </p:nvSpPr>
        <p:spPr>
          <a:xfrm>
            <a:off x="679367" y="505327"/>
            <a:ext cx="2561138" cy="74595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dirty="0"/>
              <a:t>Contents</a:t>
            </a:r>
            <a:endParaRPr lang="en-NL" dirty="0"/>
          </a:p>
        </p:txBody>
      </p:sp>
      <p:sp>
        <p:nvSpPr>
          <p:cNvPr id="3" name="Content Placeholder 2">
            <a:extLst>
              <a:ext uri="{FF2B5EF4-FFF2-40B4-BE49-F238E27FC236}">
                <a16:creationId xmlns:a16="http://schemas.microsoft.com/office/drawing/2014/main" id="{8E317494-57D5-30B0-4B34-8ED866F2786C}"/>
              </a:ext>
            </a:extLst>
          </p:cNvPr>
          <p:cNvSpPr txBox="1">
            <a:spLocks/>
          </p:cNvSpPr>
          <p:nvPr/>
        </p:nvSpPr>
        <p:spPr>
          <a:xfrm>
            <a:off x="838199" y="1604211"/>
            <a:ext cx="8402053" cy="457275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Introduction</a:t>
            </a:r>
          </a:p>
          <a:p>
            <a:pPr marL="0" indent="0">
              <a:buNone/>
            </a:pPr>
            <a:endParaRPr lang="en-GB" sz="2400" dirty="0"/>
          </a:p>
          <a:p>
            <a:r>
              <a:rPr lang="en-GB" sz="2400" dirty="0"/>
              <a:t>Data cleaning and tokenisation</a:t>
            </a:r>
          </a:p>
          <a:p>
            <a:pPr marL="0" indent="0">
              <a:buNone/>
            </a:pPr>
            <a:endParaRPr lang="en-GB" sz="2400" dirty="0"/>
          </a:p>
          <a:p>
            <a:r>
              <a:rPr lang="en-GB" sz="2400" dirty="0"/>
              <a:t>Traditional NLP and ML approaches</a:t>
            </a:r>
          </a:p>
          <a:p>
            <a:pPr marL="0" indent="0">
              <a:buNone/>
            </a:pPr>
            <a:endParaRPr lang="en-GB" sz="2400" dirty="0"/>
          </a:p>
          <a:p>
            <a:r>
              <a:rPr lang="en-GB" sz="2400" dirty="0"/>
              <a:t>Transformer Approach</a:t>
            </a:r>
          </a:p>
          <a:p>
            <a:pPr marL="0" indent="0">
              <a:buNone/>
            </a:pPr>
            <a:endParaRPr lang="en-GB" sz="2400" dirty="0"/>
          </a:p>
          <a:p>
            <a:r>
              <a:rPr lang="en-GB" sz="2400" dirty="0"/>
              <a:t>Seq2Seq Model</a:t>
            </a:r>
          </a:p>
          <a:p>
            <a:pPr marL="0" indent="0">
              <a:buNone/>
            </a:pPr>
            <a:endParaRPr lang="en-GB" sz="2400" dirty="0"/>
          </a:p>
          <a:p>
            <a:r>
              <a:rPr lang="en-GB" sz="2400" dirty="0"/>
              <a:t>Summarization</a:t>
            </a:r>
            <a:endParaRPr lang="en-NL" sz="2400" dirty="0"/>
          </a:p>
        </p:txBody>
      </p:sp>
    </p:spTree>
    <p:extLst>
      <p:ext uri="{BB962C8B-B14F-4D97-AF65-F5344CB8AC3E}">
        <p14:creationId xmlns:p14="http://schemas.microsoft.com/office/powerpoint/2010/main" val="2645088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9AB19-80FF-78C6-773E-A150EE37B382}"/>
              </a:ext>
            </a:extLst>
          </p:cNvPr>
          <p:cNvSpPr>
            <a:spLocks noGrp="1"/>
          </p:cNvSpPr>
          <p:nvPr>
            <p:ph type="title"/>
          </p:nvPr>
        </p:nvSpPr>
        <p:spPr/>
        <p:txBody>
          <a:bodyPr/>
          <a:lstStyle/>
          <a:p>
            <a:r>
              <a:rPr lang="en-NL" dirty="0"/>
              <a:t>Introduction:</a:t>
            </a:r>
          </a:p>
        </p:txBody>
      </p:sp>
      <p:sp>
        <p:nvSpPr>
          <p:cNvPr id="3" name="Content Placeholder 2">
            <a:extLst>
              <a:ext uri="{FF2B5EF4-FFF2-40B4-BE49-F238E27FC236}">
                <a16:creationId xmlns:a16="http://schemas.microsoft.com/office/drawing/2014/main" id="{1602BD16-E1BE-3EF9-8902-97E59BB39647}"/>
              </a:ext>
            </a:extLst>
          </p:cNvPr>
          <p:cNvSpPr>
            <a:spLocks noGrp="1"/>
          </p:cNvSpPr>
          <p:nvPr>
            <p:ph sz="half" idx="1"/>
          </p:nvPr>
        </p:nvSpPr>
        <p:spPr/>
        <p:txBody>
          <a:bodyPr>
            <a:normAutofit lnSpcReduction="10000"/>
          </a:bodyPr>
          <a:lstStyle/>
          <a:p>
            <a:pPr marL="0" indent="0">
              <a:buNone/>
            </a:pPr>
            <a:r>
              <a:rPr lang="nl-NL" sz="1800" dirty="0"/>
              <a:t>P</a:t>
            </a:r>
            <a:r>
              <a:rPr lang="en-NL" sz="1800" dirty="0" err="1"/>
              <a:t>roject</a:t>
            </a:r>
            <a:r>
              <a:rPr lang="en-NL" sz="1800" dirty="0"/>
              <a:t> overview:</a:t>
            </a:r>
          </a:p>
          <a:p>
            <a:r>
              <a:rPr lang="en-GB" sz="1400" dirty="0">
                <a:effectLst/>
                <a:latin typeface="Arial" panose="020B0604020202020204" pitchFamily="34" charset="0"/>
                <a:ea typeface="Calibri" panose="020F0502020204030204" pitchFamily="34" charset="0"/>
              </a:rPr>
              <a:t>The primary objective of this project is to develop intelligent system that can automatically classify customer reviews and extract key insights to inform strategic decision-making.</a:t>
            </a:r>
            <a:endParaRPr lang="en-NL" sz="1400" dirty="0">
              <a:effectLst/>
              <a:latin typeface="Arial" panose="020B0604020202020204" pitchFamily="34" charset="0"/>
              <a:ea typeface="Calibri" panose="020F0502020204030204" pitchFamily="34" charset="0"/>
            </a:endParaRPr>
          </a:p>
          <a:p>
            <a:r>
              <a:rPr lang="en-NL" sz="1400" dirty="0">
                <a:latin typeface="Arial" panose="020B0604020202020204" pitchFamily="34" charset="0"/>
                <a:ea typeface="Calibri" panose="020F0502020204030204" pitchFamily="34" charset="0"/>
              </a:rPr>
              <a:t>3 </a:t>
            </a:r>
            <a:r>
              <a:rPr lang="en-GB" sz="1400" dirty="0">
                <a:latin typeface="Arial" panose="020B0604020202020204" pitchFamily="34" charset="0"/>
                <a:ea typeface="Calibri" panose="020F0502020204030204" pitchFamily="34" charset="0"/>
              </a:rPr>
              <a:t>different model was tested to deploy the most efficient one</a:t>
            </a:r>
            <a:endParaRPr lang="en-NL" sz="1400" dirty="0">
              <a:latin typeface="Arial" panose="020B0604020202020204" pitchFamily="34" charset="0"/>
              <a:ea typeface="Calibri" panose="020F0502020204030204" pitchFamily="34" charset="0"/>
            </a:endParaRPr>
          </a:p>
          <a:p>
            <a:r>
              <a:rPr lang="nl-NL" sz="1400" dirty="0">
                <a:latin typeface="Arial" panose="020B0604020202020204" pitchFamily="34" charset="0"/>
                <a:ea typeface="Calibri" panose="020F0502020204030204" pitchFamily="34" charset="0"/>
              </a:rPr>
              <a:t>A</a:t>
            </a:r>
            <a:r>
              <a:rPr lang="en-NL" sz="1400" dirty="0">
                <a:latin typeface="Arial" panose="020B0604020202020204" pitchFamily="34" charset="0"/>
                <a:ea typeface="Calibri" panose="020F0502020204030204" pitchFamily="34" charset="0"/>
              </a:rPr>
              <a:t>n </a:t>
            </a:r>
            <a:r>
              <a:rPr lang="en-GB" sz="1400" dirty="0">
                <a:latin typeface="Arial" panose="020B0604020202020204" pitchFamily="34" charset="0"/>
                <a:ea typeface="Calibri" panose="020F0502020204030204" pitchFamily="34" charset="0"/>
              </a:rPr>
              <a:t>summarization model was built to help summarize customer review</a:t>
            </a:r>
            <a:endParaRPr lang="en-NL" sz="1400" dirty="0">
              <a:latin typeface="Arial" panose="020B0604020202020204" pitchFamily="34" charset="0"/>
              <a:ea typeface="Calibri" panose="020F0502020204030204" pitchFamily="34" charset="0"/>
            </a:endParaRPr>
          </a:p>
          <a:p>
            <a:r>
              <a:rPr lang="en-NL" sz="1400" dirty="0">
                <a:latin typeface="Arial" panose="020B0604020202020204" pitchFamily="34" charset="0"/>
                <a:ea typeface="Calibri" panose="020F0502020204030204" pitchFamily="34" charset="0"/>
              </a:rPr>
              <a:t>Main tools:</a:t>
            </a:r>
          </a:p>
          <a:p>
            <a:pPr lvl="0" rtl="0">
              <a:lnSpc>
                <a:spcPct val="107000"/>
              </a:lnSpc>
              <a:buFont typeface="Wingdings" panose="05000000000000000000" pitchFamily="2" charset="2"/>
              <a:buChar char="Ø"/>
            </a:pPr>
            <a:r>
              <a:rPr lang="en-GB" sz="1100" kern="100" dirty="0">
                <a:effectLst/>
                <a:latin typeface="Arial" panose="020B0604020202020204" pitchFamily="34" charset="0"/>
                <a:ea typeface="Calibri" panose="020F0502020204030204" pitchFamily="34" charset="0"/>
                <a:cs typeface="Arial" panose="020B0604020202020204" pitchFamily="34" charset="0"/>
              </a:rPr>
              <a:t>Python</a:t>
            </a:r>
            <a:endParaRPr lang="en-NL" sz="1100" kern="1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buFont typeface="Wingdings" panose="05000000000000000000" pitchFamily="2" charset="2"/>
              <a:buChar char="Ø"/>
            </a:pPr>
            <a:r>
              <a:rPr lang="en-GB" sz="1100" kern="100" dirty="0">
                <a:effectLst/>
                <a:latin typeface="Arial" panose="020B0604020202020204" pitchFamily="34" charset="0"/>
                <a:ea typeface="Calibri" panose="020F0502020204030204" pitchFamily="34" charset="0"/>
                <a:cs typeface="Arial" panose="020B0604020202020204" pitchFamily="34" charset="0"/>
              </a:rPr>
              <a:t>Google </a:t>
            </a:r>
            <a:r>
              <a:rPr lang="en-GB" sz="1100" kern="100" dirty="0" err="1">
                <a:effectLst/>
                <a:latin typeface="Arial" panose="020B0604020202020204" pitchFamily="34" charset="0"/>
                <a:ea typeface="Calibri" panose="020F0502020204030204" pitchFamily="34" charset="0"/>
                <a:cs typeface="Arial" panose="020B0604020202020204" pitchFamily="34" charset="0"/>
              </a:rPr>
              <a:t>Colab</a:t>
            </a:r>
            <a:endParaRPr lang="en-NL" sz="1100" kern="1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buFont typeface="Wingdings" panose="05000000000000000000" pitchFamily="2" charset="2"/>
              <a:buChar char="Ø"/>
            </a:pPr>
            <a:r>
              <a:rPr lang="en-GB" sz="1100" kern="100" dirty="0">
                <a:effectLst/>
                <a:latin typeface="Arial" panose="020B0604020202020204" pitchFamily="34" charset="0"/>
                <a:ea typeface="Calibri" panose="020F0502020204030204" pitchFamily="34" charset="0"/>
                <a:cs typeface="Arial" panose="020B0604020202020204" pitchFamily="34" charset="0"/>
              </a:rPr>
              <a:t>Transformers</a:t>
            </a:r>
            <a:endParaRPr lang="en-NL" sz="1100" kern="1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buFont typeface="Wingdings" panose="05000000000000000000" pitchFamily="2" charset="2"/>
              <a:buChar char="Ø"/>
            </a:pPr>
            <a:r>
              <a:rPr lang="en-GB" sz="1100" kern="100" dirty="0">
                <a:effectLst/>
                <a:latin typeface="Arial" panose="020B0604020202020204" pitchFamily="34" charset="0"/>
                <a:ea typeface="Calibri" panose="020F0502020204030204" pitchFamily="34" charset="0"/>
                <a:cs typeface="Arial" panose="020B0604020202020204" pitchFamily="34" charset="0"/>
              </a:rPr>
              <a:t>Torch</a:t>
            </a:r>
            <a:endParaRPr lang="en-NL" sz="1100" kern="1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buFont typeface="Wingdings" panose="05000000000000000000" pitchFamily="2" charset="2"/>
              <a:buChar char="Ø"/>
            </a:pPr>
            <a:r>
              <a:rPr lang="en-GB" sz="1100" kern="100" dirty="0">
                <a:effectLst/>
                <a:latin typeface="Arial" panose="020B0604020202020204" pitchFamily="34" charset="0"/>
                <a:ea typeface="Calibri" panose="020F0502020204030204" pitchFamily="34" charset="0"/>
                <a:cs typeface="Arial" panose="020B0604020202020204" pitchFamily="34" charset="0"/>
              </a:rPr>
              <a:t>NumPy</a:t>
            </a:r>
            <a:endParaRPr lang="en-NL" sz="1100" kern="1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buFont typeface="Wingdings" panose="05000000000000000000" pitchFamily="2" charset="2"/>
              <a:buChar char="Ø"/>
            </a:pPr>
            <a:r>
              <a:rPr lang="en-GB" sz="1100" kern="100" dirty="0">
                <a:effectLst/>
                <a:latin typeface="Arial" panose="020B0604020202020204" pitchFamily="34" charset="0"/>
                <a:ea typeface="Calibri" panose="020F0502020204030204" pitchFamily="34" charset="0"/>
                <a:cs typeface="Arial" panose="020B0604020202020204" pitchFamily="34" charset="0"/>
              </a:rPr>
              <a:t>Pandas</a:t>
            </a:r>
            <a:endParaRPr lang="en-NL" sz="1100" kern="100" dirty="0">
              <a:effectLst/>
              <a:latin typeface="Arial" panose="020B0604020202020204" pitchFamily="34" charset="0"/>
              <a:ea typeface="Calibri" panose="020F0502020204030204" pitchFamily="34" charset="0"/>
              <a:cs typeface="Arial" panose="020B0604020202020204" pitchFamily="34" charset="0"/>
            </a:endParaRPr>
          </a:p>
          <a:p>
            <a:pPr lvl="0">
              <a:lnSpc>
                <a:spcPct val="107000"/>
              </a:lnSpc>
              <a:spcAft>
                <a:spcPts val="800"/>
              </a:spcAft>
              <a:buFont typeface="Wingdings" panose="05000000000000000000" pitchFamily="2" charset="2"/>
              <a:buChar char="Ø"/>
            </a:pPr>
            <a:r>
              <a:rPr lang="en-GB" sz="1100" kern="100" dirty="0">
                <a:effectLst/>
                <a:latin typeface="Arial" panose="020B0604020202020204" pitchFamily="34" charset="0"/>
                <a:ea typeface="Calibri" panose="020F0502020204030204" pitchFamily="34" charset="0"/>
                <a:cs typeface="Arial" panose="020B0604020202020204" pitchFamily="34" charset="0"/>
              </a:rPr>
              <a:t>Seaborn</a:t>
            </a:r>
            <a:endParaRPr lang="en-NL" sz="1100" kern="100" dirty="0">
              <a:effectLst/>
              <a:latin typeface="Arial" panose="020B0604020202020204" pitchFamily="34" charset="0"/>
              <a:ea typeface="Calibri" panose="020F0502020204030204" pitchFamily="34" charset="0"/>
              <a:cs typeface="Arial" panose="020B0604020202020204" pitchFamily="34" charset="0"/>
            </a:endParaRPr>
          </a:p>
          <a:p>
            <a:endParaRPr lang="en-NL" sz="1600" dirty="0"/>
          </a:p>
        </p:txBody>
      </p:sp>
      <p:sp>
        <p:nvSpPr>
          <p:cNvPr id="4" name="Content Placeholder 3">
            <a:extLst>
              <a:ext uri="{FF2B5EF4-FFF2-40B4-BE49-F238E27FC236}">
                <a16:creationId xmlns:a16="http://schemas.microsoft.com/office/drawing/2014/main" id="{3008B86D-A8D0-E3BA-4E8A-ADF16F4DFEF3}"/>
              </a:ext>
            </a:extLst>
          </p:cNvPr>
          <p:cNvSpPr>
            <a:spLocks noGrp="1"/>
          </p:cNvSpPr>
          <p:nvPr>
            <p:ph sz="half" idx="2"/>
          </p:nvPr>
        </p:nvSpPr>
        <p:spPr/>
        <p:txBody>
          <a:bodyPr>
            <a:normAutofit lnSpcReduction="10000"/>
          </a:bodyPr>
          <a:lstStyle/>
          <a:p>
            <a:pPr marL="0" indent="0">
              <a:buNone/>
            </a:pPr>
            <a:r>
              <a:rPr lang="en-NL" sz="1800" dirty="0"/>
              <a:t>Dataset:</a:t>
            </a:r>
          </a:p>
          <a:p>
            <a:pPr marL="0" indent="0">
              <a:buNone/>
            </a:pPr>
            <a:r>
              <a:rPr lang="en-GB" sz="1400" dirty="0">
                <a:effectLst/>
                <a:latin typeface="Arial" panose="020B0604020202020204" pitchFamily="34" charset="0"/>
                <a:ea typeface="Calibri" panose="020F0502020204030204" pitchFamily="34" charset="0"/>
              </a:rPr>
              <a:t>The dataset used for this project was provided by </a:t>
            </a:r>
            <a:r>
              <a:rPr lang="en-GB" sz="1400" dirty="0" err="1">
                <a:effectLst/>
                <a:latin typeface="Arial" panose="020B0604020202020204" pitchFamily="34" charset="0"/>
                <a:ea typeface="Calibri" panose="020F0502020204030204" pitchFamily="34" charset="0"/>
              </a:rPr>
              <a:t>Datafiniti's</a:t>
            </a:r>
            <a:r>
              <a:rPr lang="en-GB" sz="1400" dirty="0">
                <a:effectLst/>
                <a:latin typeface="Arial" panose="020B0604020202020204" pitchFamily="34" charset="0"/>
                <a:ea typeface="Calibri" panose="020F0502020204030204" pitchFamily="34" charset="0"/>
              </a:rPr>
              <a:t> Product Database</a:t>
            </a:r>
            <a:r>
              <a:rPr lang="en-NL" sz="1400" dirty="0">
                <a:effectLst/>
                <a:latin typeface="Arial" panose="020B0604020202020204" pitchFamily="34" charset="0"/>
                <a:ea typeface="Calibri" panose="020F0502020204030204" pitchFamily="34" charset="0"/>
              </a:rPr>
              <a:t>,</a:t>
            </a:r>
            <a:r>
              <a:rPr lang="en-GB" sz="1400" dirty="0">
                <a:effectLst/>
                <a:latin typeface="Arial" panose="020B0604020202020204" pitchFamily="34" charset="0"/>
                <a:ea typeface="Calibri" panose="020F0502020204030204" pitchFamily="34" charset="0"/>
              </a:rPr>
              <a:t> capturing various attributes such as product information, rating, and review text</a:t>
            </a:r>
            <a:r>
              <a:rPr lang="en-NL" sz="1400" dirty="0">
                <a:effectLst/>
                <a:latin typeface="Arial" panose="020B0604020202020204" pitchFamily="34" charset="0"/>
                <a:ea typeface="Calibri" panose="020F0502020204030204" pitchFamily="34" charset="0"/>
              </a:rPr>
              <a:t>.</a:t>
            </a:r>
          </a:p>
          <a:p>
            <a:pPr marL="0" indent="0">
              <a:buNone/>
            </a:pPr>
            <a:endParaRPr lang="en-NL" sz="1400" dirty="0">
              <a:effectLst/>
              <a:latin typeface="Arial" panose="020B0604020202020204" pitchFamily="34" charset="0"/>
              <a:ea typeface="Calibri" panose="020F0502020204030204" pitchFamily="34" charset="0"/>
            </a:endParaRPr>
          </a:p>
          <a:p>
            <a:r>
              <a:rPr lang="en-NL" sz="1400" dirty="0"/>
              <a:t>34,660 row</a:t>
            </a:r>
          </a:p>
          <a:p>
            <a:r>
              <a:rPr lang="en-NL" sz="1400" dirty="0"/>
              <a:t>21 columns</a:t>
            </a:r>
          </a:p>
          <a:p>
            <a:r>
              <a:rPr lang="en-NL" sz="1400" dirty="0"/>
              <a:t>41 </a:t>
            </a:r>
            <a:r>
              <a:rPr lang="en-GB" sz="1400" dirty="0">
                <a:effectLst/>
                <a:latin typeface="Arial" panose="020B0604020202020204" pitchFamily="34" charset="0"/>
                <a:ea typeface="Calibri" panose="020F0502020204030204" pitchFamily="34" charset="0"/>
              </a:rPr>
              <a:t>product categories</a:t>
            </a:r>
            <a:endParaRPr lang="en-NL" sz="1400" dirty="0"/>
          </a:p>
        </p:txBody>
      </p:sp>
      <p:pic>
        <p:nvPicPr>
          <p:cNvPr id="6" name="Picture 5">
            <a:extLst>
              <a:ext uri="{FF2B5EF4-FFF2-40B4-BE49-F238E27FC236}">
                <a16:creationId xmlns:a16="http://schemas.microsoft.com/office/drawing/2014/main" id="{C532F092-C107-C0BB-D633-32BDAB2D6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6906" y="3980140"/>
            <a:ext cx="4663520" cy="2331760"/>
          </a:xfrm>
          <a:prstGeom prst="rect">
            <a:avLst/>
          </a:prstGeom>
        </p:spPr>
      </p:pic>
    </p:spTree>
    <p:extLst>
      <p:ext uri="{BB962C8B-B14F-4D97-AF65-F5344CB8AC3E}">
        <p14:creationId xmlns:p14="http://schemas.microsoft.com/office/powerpoint/2010/main" val="10179397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5F5FA2-A666-E17F-41EE-B8B5E81ED2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5152" y="3963194"/>
            <a:ext cx="6068272" cy="1914792"/>
          </a:xfrm>
          <a:prstGeom prst="rect">
            <a:avLst/>
          </a:prstGeom>
        </p:spPr>
      </p:pic>
      <p:sp>
        <p:nvSpPr>
          <p:cNvPr id="4" name="Title 3">
            <a:extLst>
              <a:ext uri="{FF2B5EF4-FFF2-40B4-BE49-F238E27FC236}">
                <a16:creationId xmlns:a16="http://schemas.microsoft.com/office/drawing/2014/main" id="{75350A76-8ABA-E85B-2D46-73F14E41AED7}"/>
              </a:ext>
            </a:extLst>
          </p:cNvPr>
          <p:cNvSpPr>
            <a:spLocks noGrp="1"/>
          </p:cNvSpPr>
          <p:nvPr>
            <p:ph type="title"/>
          </p:nvPr>
        </p:nvSpPr>
        <p:spPr/>
        <p:txBody>
          <a:bodyPr/>
          <a:lstStyle/>
          <a:p>
            <a:r>
              <a:rPr lang="en-NL" dirty="0"/>
              <a:t>Data Exploration and cleaning:</a:t>
            </a:r>
            <a:br>
              <a:rPr lang="en-NL" dirty="0"/>
            </a:br>
            <a:r>
              <a:rPr lang="en-NL" sz="1800" dirty="0"/>
              <a:t>similar step were taken for all 3 text classification models.</a:t>
            </a:r>
            <a:endParaRPr lang="en-NL" dirty="0"/>
          </a:p>
        </p:txBody>
      </p:sp>
      <p:pic>
        <p:nvPicPr>
          <p:cNvPr id="8" name="Content Placeholder 7">
            <a:extLst>
              <a:ext uri="{FF2B5EF4-FFF2-40B4-BE49-F238E27FC236}">
                <a16:creationId xmlns:a16="http://schemas.microsoft.com/office/drawing/2014/main" id="{BE3EB7DB-D7B9-71AA-F813-806B88A51A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0" y="1384218"/>
            <a:ext cx="3932237" cy="2429433"/>
          </a:xfrm>
        </p:spPr>
      </p:pic>
      <p:sp>
        <p:nvSpPr>
          <p:cNvPr id="6" name="Text Placeholder 5">
            <a:extLst>
              <a:ext uri="{FF2B5EF4-FFF2-40B4-BE49-F238E27FC236}">
                <a16:creationId xmlns:a16="http://schemas.microsoft.com/office/drawing/2014/main" id="{282CF1EA-FFC6-3A45-5282-2E5CD1650A11}"/>
              </a:ext>
            </a:extLst>
          </p:cNvPr>
          <p:cNvSpPr>
            <a:spLocks noGrp="1"/>
          </p:cNvSpPr>
          <p:nvPr>
            <p:ph type="body" sz="half" idx="2"/>
          </p:nvPr>
        </p:nvSpPr>
        <p:spPr/>
        <p:txBody>
          <a:bodyPr>
            <a:normAutofit/>
          </a:bodyPr>
          <a:lstStyle/>
          <a:p>
            <a:r>
              <a:rPr lang="nl-NL" sz="1400" kern="100" dirty="0">
                <a:latin typeface="Arial" panose="020B0604020202020204" pitchFamily="34" charset="0"/>
                <a:ea typeface="Calibri" panose="020F0502020204030204" pitchFamily="34" charset="0"/>
                <a:cs typeface="Arial" panose="020B0604020202020204" pitchFamily="34" charset="0"/>
              </a:rPr>
              <a:t>I</a:t>
            </a:r>
            <a:r>
              <a:rPr lang="en-NL" sz="1400" kern="100" dirty="0">
                <a:latin typeface="Arial" panose="020B0604020202020204" pitchFamily="34" charset="0"/>
                <a:ea typeface="Calibri" panose="020F0502020204030204" pitchFamily="34" charset="0"/>
                <a:cs typeface="Arial" panose="020B0604020202020204" pitchFamily="34" charset="0"/>
              </a:rPr>
              <a:t>t’s important process for the following point:</a:t>
            </a:r>
          </a:p>
          <a:p>
            <a:endParaRPr lang="en-NL" sz="1400" kern="100"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sz="1400" kern="100" dirty="0">
                <a:effectLst/>
                <a:latin typeface="Arial" panose="020B0604020202020204" pitchFamily="34" charset="0"/>
                <a:ea typeface="Calibri" panose="020F0502020204030204" pitchFamily="34" charset="0"/>
                <a:cs typeface="Arial" panose="020B0604020202020204" pitchFamily="34" charset="0"/>
              </a:rPr>
              <a:t>Data exploration is a fundamental phase in the data analysis process, as it enables us to thoroughly examine and comprehend the dataset we will be working with. This critical step provides valuable insights into the structure.</a:t>
            </a:r>
            <a:endParaRPr lang="en-NL" sz="1400" kern="1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sz="1400" dirty="0"/>
              <a:t>With text data, it's important to clean the text from special characters, punctuation, white space, and organize it well to get it ready to be fed to the model.</a:t>
            </a:r>
            <a:endParaRPr lang="en-NL" sz="1400" dirty="0"/>
          </a:p>
          <a:p>
            <a:pPr marL="285750" indent="-285750">
              <a:buFont typeface="Arial" panose="020B0604020202020204" pitchFamily="34" charset="0"/>
              <a:buChar char="•"/>
            </a:pPr>
            <a:r>
              <a:rPr lang="en-GB" sz="1400" dirty="0"/>
              <a:t>NLP models perform better on clean, well-structured data.</a:t>
            </a:r>
            <a:endParaRPr lang="en-NL" sz="1400" dirty="0"/>
          </a:p>
        </p:txBody>
      </p:sp>
    </p:spTree>
    <p:extLst>
      <p:ext uri="{BB962C8B-B14F-4D97-AF65-F5344CB8AC3E}">
        <p14:creationId xmlns:p14="http://schemas.microsoft.com/office/powerpoint/2010/main" val="2277628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0F8FB-42DB-C613-90A8-4F6C2C27FA45}"/>
              </a:ext>
            </a:extLst>
          </p:cNvPr>
          <p:cNvSpPr>
            <a:spLocks noGrp="1"/>
          </p:cNvSpPr>
          <p:nvPr>
            <p:ph type="title"/>
          </p:nvPr>
        </p:nvSpPr>
        <p:spPr/>
        <p:txBody>
          <a:bodyPr>
            <a:normAutofit/>
          </a:bodyPr>
          <a:lstStyle/>
          <a:p>
            <a:r>
              <a:rPr lang="nl-NL" dirty="0"/>
              <a:t>D</a:t>
            </a:r>
            <a:r>
              <a:rPr lang="en-NL" dirty="0" err="1"/>
              <a:t>ata</a:t>
            </a:r>
            <a:r>
              <a:rPr lang="en-NL" dirty="0"/>
              <a:t> Mapping:</a:t>
            </a:r>
            <a:br>
              <a:rPr lang="en-NL" dirty="0"/>
            </a:br>
            <a:r>
              <a:rPr lang="en-NL" sz="1800" dirty="0"/>
              <a:t>similar step were taken for all 3 text classification models.</a:t>
            </a:r>
            <a:br>
              <a:rPr lang="en-NL" dirty="0"/>
            </a:br>
            <a:endParaRPr lang="en-NL" dirty="0"/>
          </a:p>
        </p:txBody>
      </p:sp>
      <p:pic>
        <p:nvPicPr>
          <p:cNvPr id="6" name="Picture Placeholder 5">
            <a:extLst>
              <a:ext uri="{FF2B5EF4-FFF2-40B4-BE49-F238E27FC236}">
                <a16:creationId xmlns:a16="http://schemas.microsoft.com/office/drawing/2014/main" id="{42B3AB3C-7796-64B7-267B-91255BEEAAD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6348" r="6348"/>
          <a:stretch>
            <a:fillRect/>
          </a:stretch>
        </p:blipFill>
        <p:spPr/>
      </p:pic>
      <p:sp>
        <p:nvSpPr>
          <p:cNvPr id="4" name="Text Placeholder 3">
            <a:extLst>
              <a:ext uri="{FF2B5EF4-FFF2-40B4-BE49-F238E27FC236}">
                <a16:creationId xmlns:a16="http://schemas.microsoft.com/office/drawing/2014/main" id="{676C0D05-D997-C0BA-1EED-AC02C712CEBF}"/>
              </a:ext>
            </a:extLst>
          </p:cNvPr>
          <p:cNvSpPr>
            <a:spLocks noGrp="1"/>
          </p:cNvSpPr>
          <p:nvPr>
            <p:ph type="body" sz="half" idx="2"/>
          </p:nvPr>
        </p:nvSpPr>
        <p:spPr/>
        <p:txBody>
          <a:bodyPr/>
          <a:lstStyle/>
          <a:p>
            <a:pPr marL="285750" indent="-285750">
              <a:buFont typeface="Arial" panose="020B0604020202020204" pitchFamily="34" charset="0"/>
              <a:buChar char="•"/>
            </a:pPr>
            <a:r>
              <a:rPr lang="en-GB" kern="100" dirty="0">
                <a:effectLst/>
                <a:latin typeface="Arial" panose="020B0604020202020204" pitchFamily="34" charset="0"/>
                <a:ea typeface="Calibri" panose="020F0502020204030204" pitchFamily="34" charset="0"/>
                <a:cs typeface="Arial" panose="020B0604020202020204" pitchFamily="34" charset="0"/>
              </a:rPr>
              <a:t>missing values can have a negative impact on the performance of machine learning models, as they can introduce bias and reduce the quality of the insights derived from the data.</a:t>
            </a:r>
            <a:endParaRPr lang="en-NL" kern="100" dirty="0">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kern="100" dirty="0">
                <a:effectLst/>
                <a:latin typeface="Arial" panose="020B0604020202020204" pitchFamily="34" charset="0"/>
                <a:ea typeface="Calibri" panose="020F0502020204030204" pitchFamily="34" charset="0"/>
                <a:cs typeface="Arial" panose="020B0604020202020204" pitchFamily="34" charset="0"/>
              </a:rPr>
              <a:t>maps review ratings to sentiment classes (negative,  neutral, positive).</a:t>
            </a:r>
            <a:endParaRPr lang="en-NL" kern="1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pt-PT" kern="100" dirty="0">
                <a:effectLst/>
                <a:latin typeface="Arial" panose="020B0604020202020204" pitchFamily="34" charset="0"/>
                <a:ea typeface="Calibri" panose="020F0502020204030204" pitchFamily="34" charset="0"/>
                <a:cs typeface="Arial" panose="020B0604020202020204" pitchFamily="34" charset="0"/>
              </a:rPr>
              <a:t>The ratings in the database were converted into sentiments to create the classes ‘negative’ (1/2 stars), ‘neutral’ (3 stars) and ‘positive’ (4/5 stars).</a:t>
            </a:r>
            <a:endParaRPr lang="en-NL" kern="100" dirty="0">
              <a:effectLst/>
              <a:latin typeface="Arial" panose="020B0604020202020204" pitchFamily="34" charset="0"/>
              <a:ea typeface="Calibri" panose="020F0502020204030204" pitchFamily="34" charset="0"/>
              <a:cs typeface="Arial" panose="020B0604020202020204" pitchFamily="34" charset="0"/>
            </a:endParaRPr>
          </a:p>
          <a:p>
            <a:endParaRPr lang="en-NL" dirty="0"/>
          </a:p>
        </p:txBody>
      </p:sp>
    </p:spTree>
    <p:extLst>
      <p:ext uri="{BB962C8B-B14F-4D97-AF65-F5344CB8AC3E}">
        <p14:creationId xmlns:p14="http://schemas.microsoft.com/office/powerpoint/2010/main" val="707776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7057A-6EDF-1C7D-A5F6-3B1DCA6D769C}"/>
              </a:ext>
            </a:extLst>
          </p:cNvPr>
          <p:cNvSpPr>
            <a:spLocks noGrp="1"/>
          </p:cNvSpPr>
          <p:nvPr>
            <p:ph type="title" idx="4294967295"/>
          </p:nvPr>
        </p:nvSpPr>
        <p:spPr>
          <a:xfrm>
            <a:off x="485775" y="938056"/>
            <a:ext cx="3932238" cy="1452719"/>
          </a:xfrm>
        </p:spPr>
        <p:txBody>
          <a:bodyPr>
            <a:normAutofit/>
          </a:bodyPr>
          <a:lstStyle/>
          <a:p>
            <a:r>
              <a:rPr lang="en-NL" dirty="0"/>
              <a:t>Data splitting:</a:t>
            </a:r>
            <a:br>
              <a:rPr lang="en-NL" dirty="0"/>
            </a:br>
            <a:r>
              <a:rPr lang="en-NL" sz="1800" dirty="0"/>
              <a:t>similar step were taken for all 3 text classification models.</a:t>
            </a:r>
            <a:endParaRPr lang="en-NL" dirty="0"/>
          </a:p>
        </p:txBody>
      </p:sp>
      <p:pic>
        <p:nvPicPr>
          <p:cNvPr id="10" name="Picture 9">
            <a:extLst>
              <a:ext uri="{FF2B5EF4-FFF2-40B4-BE49-F238E27FC236}">
                <a16:creationId xmlns:a16="http://schemas.microsoft.com/office/drawing/2014/main" id="{D57F8AAC-9E3A-27BD-009F-16968D249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8703" y="938056"/>
            <a:ext cx="6925642" cy="2238687"/>
          </a:xfrm>
          <a:prstGeom prst="rect">
            <a:avLst/>
          </a:prstGeom>
        </p:spPr>
      </p:pic>
      <p:sp>
        <p:nvSpPr>
          <p:cNvPr id="11" name="TextBox 10">
            <a:extLst>
              <a:ext uri="{FF2B5EF4-FFF2-40B4-BE49-F238E27FC236}">
                <a16:creationId xmlns:a16="http://schemas.microsoft.com/office/drawing/2014/main" id="{5914F1AF-717B-0DD2-FE84-F1CF3AE10B6A}"/>
              </a:ext>
            </a:extLst>
          </p:cNvPr>
          <p:cNvSpPr txBox="1"/>
          <p:nvPr/>
        </p:nvSpPr>
        <p:spPr>
          <a:xfrm>
            <a:off x="485775" y="2324100"/>
            <a:ext cx="3724275" cy="3785652"/>
          </a:xfrm>
          <a:prstGeom prst="rect">
            <a:avLst/>
          </a:prstGeom>
          <a:noFill/>
        </p:spPr>
        <p:txBody>
          <a:bodyPr wrap="square" rtlCol="0">
            <a:spAutoFit/>
          </a:bodyPr>
          <a:lstStyle/>
          <a:p>
            <a:pPr marL="285750" indent="-285750">
              <a:buFont typeface="Arial" panose="020B0604020202020204" pitchFamily="34" charset="0"/>
              <a:buChar char="•"/>
            </a:pPr>
            <a:r>
              <a:rPr lang="en-GB" sz="1600" dirty="0"/>
              <a:t>Data splitting is a crucial step in the machine learning process, as it helps to ensure the reliability and generalizability of </a:t>
            </a:r>
            <a:r>
              <a:rPr lang="en-NL" sz="1600" dirty="0"/>
              <a:t>the</a:t>
            </a:r>
            <a:r>
              <a:rPr lang="en-GB" sz="1600" dirty="0"/>
              <a:t> model.</a:t>
            </a:r>
            <a:endParaRPr lang="en-NL" sz="1600" dirty="0"/>
          </a:p>
          <a:p>
            <a:pPr marL="285750" indent="-285750">
              <a:buFont typeface="Arial" panose="020B0604020202020204" pitchFamily="34" charset="0"/>
              <a:buChar char="•"/>
            </a:pPr>
            <a:r>
              <a:rPr lang="en-GB" sz="1600" dirty="0"/>
              <a:t>By dividing your dataset into distinct training, validation, and test sets, you can effectively train, tune, and evaluate your model's performance</a:t>
            </a:r>
            <a:r>
              <a:rPr lang="en-NL" sz="1600" dirty="0"/>
              <a:t>.</a:t>
            </a:r>
          </a:p>
          <a:p>
            <a:pPr marL="285750" indent="-285750">
              <a:buFont typeface="Arial" panose="020B0604020202020204" pitchFamily="34" charset="0"/>
              <a:buChar char="•"/>
            </a:pPr>
            <a:r>
              <a:rPr lang="en-GB" sz="1600" dirty="0"/>
              <a:t>This approach prevents overfitting, allows you to optimize your model's hyperparameters, and provides an unbiased estimation of its real-world performance, ultimately leading to more robust and reliable machine learning models.</a:t>
            </a:r>
            <a:endParaRPr lang="en-NL" sz="1600" dirty="0"/>
          </a:p>
        </p:txBody>
      </p:sp>
      <p:pic>
        <p:nvPicPr>
          <p:cNvPr id="13" name="Picture 12">
            <a:extLst>
              <a:ext uri="{FF2B5EF4-FFF2-40B4-BE49-F238E27FC236}">
                <a16:creationId xmlns:a16="http://schemas.microsoft.com/office/drawing/2014/main" id="{3D3DAD3E-6636-20B2-5996-3CAFF4858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2099" y="4014723"/>
            <a:ext cx="6458851" cy="905001"/>
          </a:xfrm>
          <a:prstGeom prst="rect">
            <a:avLst/>
          </a:prstGeom>
        </p:spPr>
      </p:pic>
    </p:spTree>
    <p:extLst>
      <p:ext uri="{BB962C8B-B14F-4D97-AF65-F5344CB8AC3E}">
        <p14:creationId xmlns:p14="http://schemas.microsoft.com/office/powerpoint/2010/main" val="40516314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F1E648-DE31-B1B8-9360-9A07D3605AA5}"/>
              </a:ext>
            </a:extLst>
          </p:cNvPr>
          <p:cNvSpPr>
            <a:spLocks noGrp="1"/>
          </p:cNvSpPr>
          <p:nvPr>
            <p:ph type="title" idx="4294967295"/>
          </p:nvPr>
        </p:nvSpPr>
        <p:spPr>
          <a:xfrm>
            <a:off x="276225" y="373062"/>
            <a:ext cx="3932238" cy="615950"/>
          </a:xfrm>
        </p:spPr>
        <p:txBody>
          <a:bodyPr>
            <a:normAutofit fontScale="90000"/>
          </a:bodyPr>
          <a:lstStyle/>
          <a:p>
            <a:r>
              <a:rPr lang="nl-NL" dirty="0"/>
              <a:t>Text Embedding</a:t>
            </a:r>
            <a:r>
              <a:rPr lang="en-NL" dirty="0"/>
              <a:t>:</a:t>
            </a:r>
          </a:p>
        </p:txBody>
      </p:sp>
      <p:sp>
        <p:nvSpPr>
          <p:cNvPr id="7" name="Text Placeholder 6">
            <a:extLst>
              <a:ext uri="{FF2B5EF4-FFF2-40B4-BE49-F238E27FC236}">
                <a16:creationId xmlns:a16="http://schemas.microsoft.com/office/drawing/2014/main" id="{9407B77A-9920-8915-C6F5-B6A74E2748D1}"/>
              </a:ext>
            </a:extLst>
          </p:cNvPr>
          <p:cNvSpPr>
            <a:spLocks noGrp="1"/>
          </p:cNvSpPr>
          <p:nvPr>
            <p:ph type="body" sz="half" idx="4294967295"/>
          </p:nvPr>
        </p:nvSpPr>
        <p:spPr>
          <a:xfrm>
            <a:off x="270669" y="1428750"/>
            <a:ext cx="3932238" cy="4432299"/>
          </a:xfrm>
        </p:spPr>
        <p:txBody>
          <a:bodyPr>
            <a:normAutofit/>
          </a:bodyPr>
          <a:lstStyle/>
          <a:p>
            <a:r>
              <a:rPr lang="en-NL" dirty="0"/>
              <a:t>Transformer model:</a:t>
            </a:r>
            <a:br>
              <a:rPr lang="en-NL" dirty="0"/>
            </a:br>
            <a:r>
              <a:rPr lang="en-NL" sz="1200" dirty="0"/>
              <a:t>T</a:t>
            </a:r>
            <a:r>
              <a:rPr lang="en-GB" sz="1200" dirty="0" err="1"/>
              <a:t>akes</a:t>
            </a:r>
            <a:r>
              <a:rPr lang="en-GB" sz="1200" dirty="0"/>
              <a:t> a list of texts, a pre-trained BERT model, and a BERT tokenizer, and returns a list of BERT embeddings for each text.</a:t>
            </a:r>
            <a:br>
              <a:rPr lang="en-NL" sz="1200" dirty="0"/>
            </a:br>
            <a:r>
              <a:rPr lang="en-NL" sz="1200" dirty="0"/>
              <a:t>D</a:t>
            </a:r>
            <a:r>
              <a:rPr lang="en-GB" sz="1200" dirty="0" err="1"/>
              <a:t>efines</a:t>
            </a:r>
            <a:r>
              <a:rPr lang="en-GB" sz="1200" dirty="0"/>
              <a:t> a function to generate BERT embeddings for a list of text inputs, and then uses that function to generate BERT embeddings for the training and test sets, storing the results in the variables </a:t>
            </a:r>
            <a:r>
              <a:rPr lang="en-GB" sz="1200" dirty="0" err="1"/>
              <a:t>X_train_embeddings</a:t>
            </a:r>
            <a:r>
              <a:rPr lang="en-GB" sz="1200" dirty="0"/>
              <a:t> and </a:t>
            </a:r>
            <a:r>
              <a:rPr lang="en-GB" sz="1200" dirty="0" err="1"/>
              <a:t>X_test_embeddings</a:t>
            </a:r>
            <a:r>
              <a:rPr lang="en-GB" sz="1200" dirty="0"/>
              <a:t>, respectively.</a:t>
            </a:r>
            <a:endParaRPr lang="en-NL" sz="1200" dirty="0"/>
          </a:p>
          <a:p>
            <a:r>
              <a:rPr lang="en-NL" dirty="0"/>
              <a:t>NLP Model:</a:t>
            </a:r>
            <a:br>
              <a:rPr lang="en-NL" dirty="0"/>
            </a:br>
            <a:r>
              <a:rPr lang="en-GB" sz="1200" dirty="0"/>
              <a:t>Vectorization</a:t>
            </a:r>
            <a:r>
              <a:rPr lang="en-NL" sz="1200" dirty="0"/>
              <a:t>:</a:t>
            </a:r>
            <a:r>
              <a:rPr lang="en-GB" sz="1200" dirty="0"/>
              <a:t>  This term highlights the fact that the text is being converted into numerical vectors, which is the typical output of the embedding phase.</a:t>
            </a:r>
            <a:endParaRPr lang="en-NL" sz="1200" dirty="0"/>
          </a:p>
          <a:p>
            <a:r>
              <a:rPr lang="en-NL" dirty="0"/>
              <a:t>Ser2Seq Model:</a:t>
            </a:r>
            <a:br>
              <a:rPr lang="en-NL" dirty="0"/>
            </a:br>
            <a:r>
              <a:rPr lang="en-GB" sz="1200" dirty="0"/>
              <a:t>sets up a neural network model with an embedding layer that learns a 100-dimensional numerical representation for each word in the input text, followed by a Bidirectional LSTM layer and a final Dense layer with a </a:t>
            </a:r>
            <a:r>
              <a:rPr lang="en-GB" sz="1200" dirty="0" err="1"/>
              <a:t>softmax</a:t>
            </a:r>
            <a:r>
              <a:rPr lang="en-GB" sz="1200" dirty="0"/>
              <a:t> activation for a multi-class classification task.</a:t>
            </a:r>
            <a:endParaRPr lang="en-NL" sz="1200" dirty="0"/>
          </a:p>
          <a:p>
            <a:endParaRPr lang="en-NL" dirty="0"/>
          </a:p>
          <a:p>
            <a:endParaRPr lang="en-NL" dirty="0"/>
          </a:p>
          <a:p>
            <a:endParaRPr lang="en-NL" dirty="0"/>
          </a:p>
          <a:p>
            <a:endParaRPr lang="en-NL" dirty="0"/>
          </a:p>
          <a:p>
            <a:endParaRPr lang="en-NL" dirty="0"/>
          </a:p>
          <a:p>
            <a:endParaRPr lang="en-NL" dirty="0"/>
          </a:p>
          <a:p>
            <a:endParaRPr lang="en-NL" dirty="0"/>
          </a:p>
        </p:txBody>
      </p:sp>
      <p:pic>
        <p:nvPicPr>
          <p:cNvPr id="9" name="Picture 8">
            <a:extLst>
              <a:ext uri="{FF2B5EF4-FFF2-40B4-BE49-F238E27FC236}">
                <a16:creationId xmlns:a16="http://schemas.microsoft.com/office/drawing/2014/main" id="{4431F0D3-EBBD-D2EC-5795-864C5D2527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7751" y="4292438"/>
            <a:ext cx="5863156" cy="1836470"/>
          </a:xfrm>
          <a:prstGeom prst="rect">
            <a:avLst/>
          </a:prstGeom>
        </p:spPr>
      </p:pic>
      <p:pic>
        <p:nvPicPr>
          <p:cNvPr id="11" name="Picture 10">
            <a:extLst>
              <a:ext uri="{FF2B5EF4-FFF2-40B4-BE49-F238E27FC236}">
                <a16:creationId xmlns:a16="http://schemas.microsoft.com/office/drawing/2014/main" id="{E1D43AAC-54B4-3712-7E70-FDCD8CA37A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1957" y="3595653"/>
            <a:ext cx="5334744" cy="485843"/>
          </a:xfrm>
          <a:prstGeom prst="rect">
            <a:avLst/>
          </a:prstGeom>
        </p:spPr>
      </p:pic>
      <p:pic>
        <p:nvPicPr>
          <p:cNvPr id="15" name="Picture 14">
            <a:extLst>
              <a:ext uri="{FF2B5EF4-FFF2-40B4-BE49-F238E27FC236}">
                <a16:creationId xmlns:a16="http://schemas.microsoft.com/office/drawing/2014/main" id="{8F6318E2-5745-3452-6551-13E0FEF261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2884" y="662578"/>
            <a:ext cx="7432891" cy="2722133"/>
          </a:xfrm>
          <a:prstGeom prst="rect">
            <a:avLst/>
          </a:prstGeom>
        </p:spPr>
      </p:pic>
    </p:spTree>
    <p:extLst>
      <p:ext uri="{BB962C8B-B14F-4D97-AF65-F5344CB8AC3E}">
        <p14:creationId xmlns:p14="http://schemas.microsoft.com/office/powerpoint/2010/main" val="3680419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499EF-D5EF-5C5F-EBE4-AA9A613C7C7B}"/>
              </a:ext>
            </a:extLst>
          </p:cNvPr>
          <p:cNvSpPr>
            <a:spLocks noGrp="1"/>
          </p:cNvSpPr>
          <p:nvPr>
            <p:ph type="title" idx="4294967295"/>
          </p:nvPr>
        </p:nvSpPr>
        <p:spPr>
          <a:xfrm>
            <a:off x="542925" y="457200"/>
            <a:ext cx="3932238" cy="1600200"/>
          </a:xfrm>
        </p:spPr>
        <p:txBody>
          <a:bodyPr>
            <a:normAutofit fontScale="90000"/>
          </a:bodyPr>
          <a:lstStyle/>
          <a:p>
            <a:r>
              <a:rPr lang="en-NL" dirty="0"/>
              <a:t>T</a:t>
            </a:r>
            <a:r>
              <a:rPr lang="nl-NL" dirty="0"/>
              <a:t>ext </a:t>
            </a:r>
            <a:r>
              <a:rPr lang="en-NL" dirty="0"/>
              <a:t>T</a:t>
            </a:r>
            <a:r>
              <a:rPr lang="nl-NL" dirty="0"/>
              <a:t>okenization</a:t>
            </a:r>
            <a:r>
              <a:rPr lang="en-NL" dirty="0"/>
              <a:t>:</a:t>
            </a:r>
            <a:br>
              <a:rPr lang="en-NL" dirty="0"/>
            </a:br>
            <a:r>
              <a:rPr lang="en-NL" sz="1800" dirty="0"/>
              <a:t>similar step were taken for all 3 text classification models.</a:t>
            </a:r>
          </a:p>
        </p:txBody>
      </p:sp>
      <p:sp>
        <p:nvSpPr>
          <p:cNvPr id="4" name="Text Placeholder 3">
            <a:extLst>
              <a:ext uri="{FF2B5EF4-FFF2-40B4-BE49-F238E27FC236}">
                <a16:creationId xmlns:a16="http://schemas.microsoft.com/office/drawing/2014/main" id="{ABAFA8F9-C157-1FC9-BB55-CC2E05B5B772}"/>
              </a:ext>
            </a:extLst>
          </p:cNvPr>
          <p:cNvSpPr>
            <a:spLocks noGrp="1"/>
          </p:cNvSpPr>
          <p:nvPr>
            <p:ph type="body" sz="half" idx="4294967295"/>
          </p:nvPr>
        </p:nvSpPr>
        <p:spPr>
          <a:xfrm>
            <a:off x="542925" y="2057400"/>
            <a:ext cx="3932238" cy="3114675"/>
          </a:xfrm>
        </p:spPr>
        <p:txBody>
          <a:bodyPr>
            <a:normAutofit/>
          </a:bodyPr>
          <a:lstStyle/>
          <a:p>
            <a:pPr marL="285750" indent="-285750">
              <a:buFont typeface="Arial" panose="020B0604020202020204" pitchFamily="34" charset="0"/>
              <a:buChar char="•"/>
            </a:pPr>
            <a:r>
              <a:rPr lang="en-GB" sz="1600" kern="100" dirty="0">
                <a:effectLst/>
                <a:latin typeface="Arial" panose="020B0604020202020204" pitchFamily="34" charset="0"/>
                <a:ea typeface="Calibri" panose="020F0502020204030204" pitchFamily="34" charset="0"/>
                <a:cs typeface="Arial" panose="020B0604020202020204" pitchFamily="34" charset="0"/>
              </a:rPr>
              <a:t>the text was tokenized in order to breaks down text into smaller units like words or phrases, making it easier to analyse and process.</a:t>
            </a:r>
            <a:endParaRPr lang="en-NL" sz="1600" kern="1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Preserving the structure of the text</a:t>
            </a:r>
            <a:endParaRPr lang="en-NL"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GB" sz="1600" dirty="0">
                <a:latin typeface="Arial" panose="020B0604020202020204" pitchFamily="34" charset="0"/>
                <a:cs typeface="Arial" panose="020B0604020202020204" pitchFamily="34" charset="0"/>
              </a:rPr>
              <a:t>Handling special characters and punctuation: Tokenizers often need to decide how to handle special characters, punctuation, and other non-alphabetic symbols, whether to include them as separate tokens or to remove them.</a:t>
            </a:r>
            <a:endParaRPr lang="en-NL" sz="1600"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C6B1FCBA-0F41-CC5F-DF74-38ADF6A0A0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5663" y="1442959"/>
            <a:ext cx="7050087" cy="1505220"/>
          </a:xfrm>
          <a:prstGeom prst="rect">
            <a:avLst/>
          </a:prstGeom>
        </p:spPr>
      </p:pic>
      <p:pic>
        <p:nvPicPr>
          <p:cNvPr id="12" name="Picture 11">
            <a:extLst>
              <a:ext uri="{FF2B5EF4-FFF2-40B4-BE49-F238E27FC236}">
                <a16:creationId xmlns:a16="http://schemas.microsoft.com/office/drawing/2014/main" id="{0776E5E7-E1D5-1130-71C1-395BEAF14A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51669" y="3429000"/>
            <a:ext cx="5730682" cy="1370017"/>
          </a:xfrm>
          <a:prstGeom prst="rect">
            <a:avLst/>
          </a:prstGeom>
        </p:spPr>
      </p:pic>
    </p:spTree>
    <p:extLst>
      <p:ext uri="{BB962C8B-B14F-4D97-AF65-F5344CB8AC3E}">
        <p14:creationId xmlns:p14="http://schemas.microsoft.com/office/powerpoint/2010/main" val="422392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B7BB0-DE22-51EF-AC91-664B3D7CD241}"/>
              </a:ext>
            </a:extLst>
          </p:cNvPr>
          <p:cNvSpPr>
            <a:spLocks noGrp="1"/>
          </p:cNvSpPr>
          <p:nvPr>
            <p:ph type="title" idx="4294967295"/>
          </p:nvPr>
        </p:nvSpPr>
        <p:spPr>
          <a:xfrm>
            <a:off x="333375" y="457200"/>
            <a:ext cx="3932238" cy="1019175"/>
          </a:xfrm>
        </p:spPr>
        <p:txBody>
          <a:bodyPr>
            <a:normAutofit fontScale="90000"/>
          </a:bodyPr>
          <a:lstStyle/>
          <a:p>
            <a:r>
              <a:rPr lang="en-NL" dirty="0"/>
              <a:t>Model training and Evaluation:</a:t>
            </a:r>
          </a:p>
        </p:txBody>
      </p:sp>
      <p:sp>
        <p:nvSpPr>
          <p:cNvPr id="4" name="Text Placeholder 3">
            <a:extLst>
              <a:ext uri="{FF2B5EF4-FFF2-40B4-BE49-F238E27FC236}">
                <a16:creationId xmlns:a16="http://schemas.microsoft.com/office/drawing/2014/main" id="{FC925552-8B58-C0B1-D600-30B952093ABC}"/>
              </a:ext>
            </a:extLst>
          </p:cNvPr>
          <p:cNvSpPr>
            <a:spLocks noGrp="1"/>
          </p:cNvSpPr>
          <p:nvPr>
            <p:ph type="body" sz="half" idx="4294967295"/>
          </p:nvPr>
        </p:nvSpPr>
        <p:spPr>
          <a:xfrm>
            <a:off x="333375" y="1476375"/>
            <a:ext cx="3932238" cy="4392613"/>
          </a:xfrm>
        </p:spPr>
        <p:txBody>
          <a:bodyPr>
            <a:normAutofit/>
          </a:bodyPr>
          <a:lstStyle/>
          <a:p>
            <a:r>
              <a:rPr lang="en-NL" sz="2000" dirty="0"/>
              <a:t>NLP model was trained and evaluate on 3 different method,</a:t>
            </a:r>
          </a:p>
          <a:p>
            <a:pPr marL="342900" indent="-342900">
              <a:buFont typeface="Arial" panose="020B0604020202020204" pitchFamily="34" charset="0"/>
              <a:buChar char="•"/>
            </a:pPr>
            <a:r>
              <a:rPr lang="en-NL" sz="2000" dirty="0"/>
              <a:t>Naive Bayes</a:t>
            </a:r>
            <a:br>
              <a:rPr lang="en-NL" sz="2000" dirty="0"/>
            </a:br>
            <a:r>
              <a:rPr lang="pt-PT" sz="1200" kern="100" dirty="0">
                <a:effectLst/>
                <a:latin typeface="Arial" panose="020B0604020202020204" pitchFamily="34" charset="0"/>
                <a:ea typeface="Calibri" panose="020F0502020204030204" pitchFamily="34" charset="0"/>
                <a:cs typeface="Arial" panose="020B0604020202020204" pitchFamily="34" charset="0"/>
              </a:rPr>
              <a:t>This model was explored first, as it is </a:t>
            </a:r>
            <a:r>
              <a:rPr lang="en-GB" sz="1200" kern="100" dirty="0">
                <a:effectLst/>
                <a:latin typeface="Arial" panose="020B0604020202020204" pitchFamily="34" charset="0"/>
                <a:ea typeface="Calibri" panose="020F0502020204030204" pitchFamily="34" charset="0"/>
                <a:cs typeface="Arial" panose="020B0604020202020204" pitchFamily="34" charset="0"/>
              </a:rPr>
              <a:t>computationally efficient and often provides strong baseline performance for text classification problems.</a:t>
            </a:r>
            <a:endParaRPr lang="en-NL" sz="2000" dirty="0"/>
          </a:p>
          <a:p>
            <a:pPr marL="342900" indent="-342900">
              <a:buFont typeface="Arial" panose="020B0604020202020204" pitchFamily="34" charset="0"/>
              <a:buChar char="•"/>
            </a:pPr>
            <a:r>
              <a:rPr lang="en-NL" sz="2000" dirty="0"/>
              <a:t>Logistic Regression</a:t>
            </a:r>
            <a:br>
              <a:rPr lang="en-NL" sz="2000" dirty="0"/>
            </a:br>
            <a:r>
              <a:rPr lang="en-GB" sz="1200" kern="100" dirty="0">
                <a:latin typeface="Arial" panose="020B0604020202020204" pitchFamily="34" charset="0"/>
                <a:ea typeface="Calibri" panose="020F0502020204030204" pitchFamily="34" charset="0"/>
                <a:cs typeface="Arial" panose="020B0604020202020204" pitchFamily="34" charset="0"/>
              </a:rPr>
              <a:t>Secondly, a logistic regression model was </a:t>
            </a:r>
            <a:r>
              <a:rPr lang="en-GB" sz="1200" kern="100" dirty="0" err="1">
                <a:latin typeface="Arial" panose="020B0604020202020204" pitchFamily="34" charset="0"/>
                <a:ea typeface="Calibri" panose="020F0502020204030204" pitchFamily="34" charset="0"/>
                <a:cs typeface="Arial" panose="020B0604020202020204" pitchFamily="34" charset="0"/>
              </a:rPr>
              <a:t>trialed</a:t>
            </a:r>
            <a:r>
              <a:rPr lang="en-GB" sz="1200" kern="100" dirty="0">
                <a:latin typeface="Arial" panose="020B0604020202020204" pitchFamily="34" charset="0"/>
                <a:ea typeface="Calibri" panose="020F0502020204030204" pitchFamily="34" charset="0"/>
                <a:cs typeface="Arial" panose="020B0604020202020204" pitchFamily="34" charset="0"/>
              </a:rPr>
              <a:t>, this is for its simplicity, interpretability, and ability to output probabilities, making it effective for tasks such as this sentiment analysis</a:t>
            </a:r>
            <a:endParaRPr lang="en-NL" sz="1200" kern="100" dirty="0">
              <a:latin typeface="Arial" panose="020B0604020202020204" pitchFamily="34" charset="0"/>
              <a:ea typeface="Calibri" panose="020F0502020204030204" pitchFamily="34" charset="0"/>
              <a:cs typeface="Arial" panose="020B0604020202020204" pitchFamily="34" charset="0"/>
            </a:endParaRPr>
          </a:p>
          <a:p>
            <a:pPr marL="342900" indent="-342900">
              <a:buFont typeface="Arial" panose="020B0604020202020204" pitchFamily="34" charset="0"/>
              <a:buChar char="•"/>
            </a:pPr>
            <a:r>
              <a:rPr lang="en-NL" sz="2000" dirty="0"/>
              <a:t>Random Forest</a:t>
            </a:r>
            <a:br>
              <a:rPr lang="en-NL" sz="2000" dirty="0"/>
            </a:br>
            <a:r>
              <a:rPr lang="en-GB" sz="1200" dirty="0">
                <a:effectLst/>
                <a:latin typeface="Arial" panose="020B0604020202020204" pitchFamily="34" charset="0"/>
                <a:ea typeface="Calibri" panose="020F0502020204030204" pitchFamily="34" charset="0"/>
              </a:rPr>
              <a:t>Multiple variations of random forest were tested to try and improve the model’s performance with the minority classes</a:t>
            </a:r>
            <a:r>
              <a:rPr lang="en-NL" sz="1200" dirty="0">
                <a:effectLst/>
                <a:latin typeface="Arial" panose="020B0604020202020204" pitchFamily="34" charset="0"/>
                <a:ea typeface="Calibri" panose="020F0502020204030204" pitchFamily="34" charset="0"/>
              </a:rPr>
              <a:t>.</a:t>
            </a:r>
            <a:br>
              <a:rPr lang="en-NL" sz="1200" dirty="0">
                <a:effectLst/>
                <a:latin typeface="Arial" panose="020B0604020202020204" pitchFamily="34" charset="0"/>
                <a:ea typeface="Calibri" panose="020F0502020204030204" pitchFamily="34" charset="0"/>
              </a:rPr>
            </a:br>
            <a:r>
              <a:rPr lang="en-GB" sz="1200" dirty="0">
                <a:latin typeface="Arial" panose="020B0604020202020204" pitchFamily="34" charset="0"/>
                <a:ea typeface="Calibri" panose="020F0502020204030204" pitchFamily="34" charset="0"/>
              </a:rPr>
              <a:t>Base model was first tried, which showed improvements on the precision, however still very low recall and f1 scores for negative and neutral</a:t>
            </a:r>
            <a:endParaRPr lang="en-NL" sz="1200" dirty="0">
              <a:latin typeface="Arial" panose="020B0604020202020204" pitchFamily="34" charset="0"/>
              <a:ea typeface="Calibri" panose="020F0502020204030204" pitchFamily="34" charset="0"/>
            </a:endParaRPr>
          </a:p>
        </p:txBody>
      </p:sp>
      <p:pic>
        <p:nvPicPr>
          <p:cNvPr id="8" name="Picture 7" descr="A screenshot of a computer&#10;&#10;Description automatically generated">
            <a:extLst>
              <a:ext uri="{FF2B5EF4-FFF2-40B4-BE49-F238E27FC236}">
                <a16:creationId xmlns:a16="http://schemas.microsoft.com/office/drawing/2014/main" id="{97F298BE-506F-98E7-29F7-E242838F18FA}"/>
              </a:ext>
            </a:extLst>
          </p:cNvPr>
          <p:cNvPicPr>
            <a:picLocks noChangeAspect="1"/>
          </p:cNvPicPr>
          <p:nvPr/>
        </p:nvPicPr>
        <p:blipFill>
          <a:blip r:embed="rId2"/>
          <a:stretch>
            <a:fillRect/>
          </a:stretch>
        </p:blipFill>
        <p:spPr>
          <a:xfrm>
            <a:off x="4538662" y="976312"/>
            <a:ext cx="3549770" cy="1614488"/>
          </a:xfrm>
          <a:prstGeom prst="rect">
            <a:avLst/>
          </a:prstGeom>
        </p:spPr>
      </p:pic>
      <p:pic>
        <p:nvPicPr>
          <p:cNvPr id="9" name="Picture 8" descr="A graph with numbers and a blue square&#10;&#10;Description automatically generated">
            <a:extLst>
              <a:ext uri="{FF2B5EF4-FFF2-40B4-BE49-F238E27FC236}">
                <a16:creationId xmlns:a16="http://schemas.microsoft.com/office/drawing/2014/main" id="{E5C98F7E-FE91-F422-8311-A77DB87DF3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2024" y="457200"/>
            <a:ext cx="3190875" cy="2552700"/>
          </a:xfrm>
          <a:prstGeom prst="rect">
            <a:avLst/>
          </a:prstGeom>
        </p:spPr>
      </p:pic>
      <p:pic>
        <p:nvPicPr>
          <p:cNvPr id="10" name="Picture 9" descr="A screenshot of a computer screen&#10;&#10;Description automatically generated">
            <a:extLst>
              <a:ext uri="{FF2B5EF4-FFF2-40B4-BE49-F238E27FC236}">
                <a16:creationId xmlns:a16="http://schemas.microsoft.com/office/drawing/2014/main" id="{E721D937-C023-585E-8809-ACBEDFC6A5D8}"/>
              </a:ext>
            </a:extLst>
          </p:cNvPr>
          <p:cNvPicPr>
            <a:picLocks noChangeAspect="1"/>
          </p:cNvPicPr>
          <p:nvPr/>
        </p:nvPicPr>
        <p:blipFill>
          <a:blip r:embed="rId4"/>
          <a:stretch>
            <a:fillRect/>
          </a:stretch>
        </p:blipFill>
        <p:spPr>
          <a:xfrm>
            <a:off x="4538662" y="3270885"/>
            <a:ext cx="3546981" cy="1614488"/>
          </a:xfrm>
          <a:prstGeom prst="rect">
            <a:avLst/>
          </a:prstGeom>
        </p:spPr>
      </p:pic>
      <p:pic>
        <p:nvPicPr>
          <p:cNvPr id="11" name="Picture 10" descr="A graph with numbers and a blue square&#10;&#10;Description automatically generated">
            <a:extLst>
              <a:ext uri="{FF2B5EF4-FFF2-40B4-BE49-F238E27FC236}">
                <a16:creationId xmlns:a16="http://schemas.microsoft.com/office/drawing/2014/main" id="{0F4CCC0B-E4D7-8C03-273D-81C2025BD5C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2024" y="3068704"/>
            <a:ext cx="3190875" cy="2660382"/>
          </a:xfrm>
          <a:prstGeom prst="rect">
            <a:avLst/>
          </a:prstGeom>
        </p:spPr>
      </p:pic>
    </p:spTree>
    <p:extLst>
      <p:ext uri="{BB962C8B-B14F-4D97-AF65-F5344CB8AC3E}">
        <p14:creationId xmlns:p14="http://schemas.microsoft.com/office/powerpoint/2010/main" val="2211799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TotalTime>
  <Words>1466</Words>
  <Application>Microsoft Office PowerPoint</Application>
  <PresentationFormat>Widescreen</PresentationFormat>
  <Paragraphs>100</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Wingdings</vt:lpstr>
      <vt:lpstr>Office Theme</vt:lpstr>
      <vt:lpstr>PowerPoint Presentation</vt:lpstr>
      <vt:lpstr>PowerPoint Presentation</vt:lpstr>
      <vt:lpstr>Introduction:</vt:lpstr>
      <vt:lpstr>Data Exploration and cleaning: similar step were taken for all 3 text classification models.</vt:lpstr>
      <vt:lpstr>Data Mapping: similar step were taken for all 3 text classification models. </vt:lpstr>
      <vt:lpstr>Data splitting: similar step were taken for all 3 text classification models.</vt:lpstr>
      <vt:lpstr>Text Embedding:</vt:lpstr>
      <vt:lpstr>Text Tokenization: similar step were taken for all 3 text classification models.</vt:lpstr>
      <vt:lpstr>Model training and Evaluation: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Nour Kashto</dc:creator>
  <cp:lastModifiedBy>Loz Rigby</cp:lastModifiedBy>
  <cp:revision>2</cp:revision>
  <dcterms:created xsi:type="dcterms:W3CDTF">2024-06-28T01:17:24Z</dcterms:created>
  <dcterms:modified xsi:type="dcterms:W3CDTF">2024-06-28T08:41:47Z</dcterms:modified>
</cp:coreProperties>
</file>